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51"/>
  </p:notesMasterIdLst>
  <p:handoutMasterIdLst>
    <p:handoutMasterId r:id="rId52"/>
  </p:handoutMasterIdLst>
  <p:sldIdLst>
    <p:sldId id="291" r:id="rId2"/>
    <p:sldId id="296" r:id="rId3"/>
    <p:sldId id="348" r:id="rId4"/>
    <p:sldId id="297" r:id="rId5"/>
    <p:sldId id="333" r:id="rId6"/>
    <p:sldId id="301" r:id="rId7"/>
    <p:sldId id="357" r:id="rId8"/>
    <p:sldId id="298" r:id="rId9"/>
    <p:sldId id="299" r:id="rId10"/>
    <p:sldId id="345" r:id="rId11"/>
    <p:sldId id="300" r:id="rId12"/>
    <p:sldId id="302" r:id="rId13"/>
    <p:sldId id="334" r:id="rId14"/>
    <p:sldId id="304" r:id="rId15"/>
    <p:sldId id="305" r:id="rId16"/>
    <p:sldId id="306" r:id="rId17"/>
    <p:sldId id="335" r:id="rId18"/>
    <p:sldId id="354" r:id="rId19"/>
    <p:sldId id="310" r:id="rId20"/>
    <p:sldId id="308" r:id="rId21"/>
    <p:sldId id="289" r:id="rId22"/>
    <p:sldId id="307" r:id="rId23"/>
    <p:sldId id="339" r:id="rId24"/>
    <p:sldId id="340" r:id="rId25"/>
    <p:sldId id="356" r:id="rId26"/>
    <p:sldId id="312" r:id="rId27"/>
    <p:sldId id="341" r:id="rId28"/>
    <p:sldId id="342" r:id="rId29"/>
    <p:sldId id="343" r:id="rId30"/>
    <p:sldId id="315" r:id="rId31"/>
    <p:sldId id="326" r:id="rId32"/>
    <p:sldId id="344" r:id="rId33"/>
    <p:sldId id="319" r:id="rId34"/>
    <p:sldId id="316" r:id="rId35"/>
    <p:sldId id="317" r:id="rId36"/>
    <p:sldId id="318" r:id="rId37"/>
    <p:sldId id="322" r:id="rId38"/>
    <p:sldId id="360" r:id="rId39"/>
    <p:sldId id="323" r:id="rId40"/>
    <p:sldId id="350" r:id="rId41"/>
    <p:sldId id="327" r:id="rId42"/>
    <p:sldId id="328" r:id="rId43"/>
    <p:sldId id="329" r:id="rId44"/>
    <p:sldId id="351" r:id="rId45"/>
    <p:sldId id="359" r:id="rId46"/>
    <p:sldId id="324" r:id="rId47"/>
    <p:sldId id="358" r:id="rId48"/>
    <p:sldId id="330" r:id="rId49"/>
    <p:sldId id="355" r:id="rId50"/>
  </p:sldIdLst>
  <p:sldSz cx="12192000" cy="6858000"/>
  <p:notesSz cx="7315200" cy="9601200"/>
  <p:custShowLst>
    <p:custShow name="Talk for EMS" id="0">
      <p:sldLst>
        <p:sld r:id="rId2"/>
        <p:sld r:id="rId3"/>
        <p:sld r:id="rId5"/>
        <p:sld r:id="rId9"/>
        <p:sld r:id="rId7"/>
        <p:sld r:id="rId10"/>
        <p:sld r:id="rId11"/>
        <p:sld r:id="rId13"/>
        <p:sld r:id="rId14"/>
        <p:sld r:id="rId15"/>
        <p:sld r:id="rId16"/>
        <p:sld r:id="rId17"/>
        <p:sld r:id="rId18"/>
        <p:sld r:id="rId19"/>
        <p:sld r:id="rId20"/>
        <p:sld r:id="rId21"/>
        <p:sld r:id="rId23"/>
        <p:sld r:id="rId24"/>
        <p:sld r:id="rId25"/>
        <p:sld r:id="rId27"/>
        <p:sld r:id="rId28"/>
        <p:sld r:id="rId29"/>
        <p:sld r:id="rId30"/>
        <p:sld r:id="rId31"/>
        <p:sld r:id="rId32"/>
        <p:sld r:id="rId33"/>
        <p:sld r:id="rId34"/>
        <p:sld r:id="rId35"/>
        <p:sld r:id="rId38"/>
        <p:sld r:id="rId40"/>
        <p:sld r:id="rId41"/>
        <p:sld r:id="rId42"/>
        <p:sld r:id="rId43"/>
        <p:sld r:id="rId44"/>
        <p:sld r:id="rId47"/>
        <p:sld r:id="rId49"/>
        <p:sld r:id="rId50"/>
      </p:sldLst>
    </p:custShow>
    <p:custShow name="Talk for RNs" id="1">
      <p:sldLst>
        <p:sld r:id="rId2"/>
        <p:sld r:id="rId3"/>
        <p:sld r:id="rId5"/>
        <p:sld r:id="rId9"/>
        <p:sld r:id="rId10"/>
        <p:sld r:id="rId7"/>
        <p:sld r:id="rId13"/>
        <p:sld r:id="rId15"/>
        <p:sld r:id="rId16"/>
        <p:sld r:id="rId20"/>
        <p:sld r:id="rId23"/>
        <p:sld r:id="rId17"/>
        <p:sld r:id="rId6"/>
        <p:sld r:id="rId27"/>
        <p:sld r:id="rId31"/>
        <p:sld r:id="rId32"/>
        <p:sld r:id="rId35"/>
        <p:sld r:id="rId36"/>
        <p:sld r:id="rId37"/>
        <p:sld r:id="rId38"/>
        <p:sld r:id="rId40"/>
        <p:sld r:id="rId47"/>
        <p:sld r:id="rId42"/>
        <p:sld r:id="rId43"/>
        <p:sld r:id="rId44"/>
        <p:sld r:id="rId49"/>
      </p:sldLst>
    </p:custShow>
  </p:custShowLst>
  <p:defaultTextStyle>
    <a:defPPr>
      <a:defRPr lang="en-US"/>
    </a:defPPr>
    <a:lvl1pPr algn="l" rtl="0" eaLnBrk="0" fontAlgn="base" hangingPunct="0">
      <a:spcBef>
        <a:spcPct val="0"/>
      </a:spcBef>
      <a:spcAft>
        <a:spcPct val="0"/>
      </a:spcAft>
      <a:defRPr sz="2800" u="sng"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800" u="sng" kern="1200">
        <a:solidFill>
          <a:schemeClr val="bg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800" u="sng" kern="1200">
        <a:solidFill>
          <a:schemeClr val="bg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800" u="sng" kern="1200">
        <a:solidFill>
          <a:schemeClr val="bg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800" u="sng"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2800" u="sng"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2800" u="sng"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2800" u="sng"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2800" u="sng"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11" autoAdjust="0"/>
    <p:restoredTop sz="89533" autoAdjust="0"/>
  </p:normalViewPr>
  <p:slideViewPr>
    <p:cSldViewPr showGuides="1">
      <p:cViewPr varScale="1">
        <p:scale>
          <a:sx n="91" d="100"/>
          <a:sy n="91" d="100"/>
        </p:scale>
        <p:origin x="1458" y="90"/>
      </p:cViewPr>
      <p:guideLst>
        <p:guide orient="horz" pos="2160"/>
        <p:guide pos="3840"/>
      </p:guideLst>
    </p:cSldViewPr>
  </p:slideViewPr>
  <p:outlineViewPr>
    <p:cViewPr>
      <p:scale>
        <a:sx n="33" d="100"/>
        <a:sy n="33" d="100"/>
      </p:scale>
      <p:origin x="0" y="-20302"/>
    </p:cViewPr>
  </p:outlineViewPr>
  <p:notesTextViewPr>
    <p:cViewPr>
      <p:scale>
        <a:sx n="75" d="100"/>
        <a:sy n="75" d="100"/>
      </p:scale>
      <p:origin x="0" y="0"/>
    </p:cViewPr>
  </p:notesTextViewPr>
  <p:sorterViewPr>
    <p:cViewPr>
      <p:scale>
        <a:sx n="66" d="100"/>
        <a:sy n="66" d="100"/>
      </p:scale>
      <p:origin x="0" y="-1002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1276C41-1504-492D-9EA4-AB7D5F1FE5EC}"/>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0" hangingPunct="0">
              <a:spcBef>
                <a:spcPct val="50000"/>
              </a:spcBef>
              <a:defRPr sz="1300" u="none">
                <a:latin typeface="Mead Bold"/>
              </a:defRPr>
            </a:lvl1pPr>
          </a:lstStyle>
          <a:p>
            <a:pPr>
              <a:defRPr/>
            </a:pPr>
            <a:endParaRPr lang="en-US"/>
          </a:p>
        </p:txBody>
      </p:sp>
      <p:sp>
        <p:nvSpPr>
          <p:cNvPr id="70659" name="Rectangle 3">
            <a:extLst>
              <a:ext uri="{FF2B5EF4-FFF2-40B4-BE49-F238E27FC236}">
                <a16:creationId xmlns:a16="http://schemas.microsoft.com/office/drawing/2014/main" id="{DEBDA1B9-C886-4950-84E3-51B8872A2A8E}"/>
              </a:ext>
            </a:extLst>
          </p:cNvPr>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0" hangingPunct="0">
              <a:spcBef>
                <a:spcPct val="50000"/>
              </a:spcBef>
              <a:defRPr sz="1300" u="none">
                <a:latin typeface="Mead Bold"/>
              </a:defRPr>
            </a:lvl1pPr>
          </a:lstStyle>
          <a:p>
            <a:pPr>
              <a:defRPr/>
            </a:pPr>
            <a:fld id="{27FBD817-8D01-47B8-9D9C-1CF80A9276CF}" type="datetimeFigureOut">
              <a:rPr lang="en-US"/>
              <a:pPr>
                <a:defRPr/>
              </a:pPr>
              <a:t>10/1/2024</a:t>
            </a:fld>
            <a:endParaRPr lang="en-US"/>
          </a:p>
        </p:txBody>
      </p:sp>
      <p:sp>
        <p:nvSpPr>
          <p:cNvPr id="70660" name="Rectangle 4">
            <a:extLst>
              <a:ext uri="{FF2B5EF4-FFF2-40B4-BE49-F238E27FC236}">
                <a16:creationId xmlns:a16="http://schemas.microsoft.com/office/drawing/2014/main" id="{28E8AEC6-CE01-494E-80F0-E5C047E8E78D}"/>
              </a:ext>
            </a:extLst>
          </p:cNvPr>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0" hangingPunct="0">
              <a:spcBef>
                <a:spcPct val="50000"/>
              </a:spcBef>
              <a:defRPr sz="1300" u="none">
                <a:latin typeface="Mead Bold"/>
              </a:defRPr>
            </a:lvl1pPr>
          </a:lstStyle>
          <a:p>
            <a:pPr>
              <a:defRPr/>
            </a:pPr>
            <a:endParaRPr lang="en-US"/>
          </a:p>
        </p:txBody>
      </p:sp>
      <p:sp>
        <p:nvSpPr>
          <p:cNvPr id="70661" name="Rectangle 5">
            <a:extLst>
              <a:ext uri="{FF2B5EF4-FFF2-40B4-BE49-F238E27FC236}">
                <a16:creationId xmlns:a16="http://schemas.microsoft.com/office/drawing/2014/main" id="{20C60DB4-28C5-410A-9AE8-7A1DAACF721F}"/>
              </a:ext>
            </a:extLst>
          </p:cNvPr>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0" hangingPunct="0">
              <a:spcBef>
                <a:spcPct val="50000"/>
              </a:spcBef>
              <a:defRPr sz="1300" u="none" smtClean="0">
                <a:latin typeface="Mead Bold"/>
              </a:defRPr>
            </a:lvl1pPr>
          </a:lstStyle>
          <a:p>
            <a:pPr>
              <a:defRPr/>
            </a:pPr>
            <a:fld id="{2C803174-EAB0-4688-A2FF-58A4E3292BA8}" type="slidenum">
              <a:rPr lang="en-US" altLang="en-US"/>
              <a:pPr>
                <a:defRPr/>
              </a:pPr>
              <a:t>‹#›</a:t>
            </a:fld>
            <a:endParaRPr lang="en-US" altLang="en-US"/>
          </a:p>
        </p:txBody>
      </p:sp>
    </p:spTree>
    <p:extLst>
      <p:ext uri="{BB962C8B-B14F-4D97-AF65-F5344CB8AC3E}">
        <p14:creationId xmlns:p14="http://schemas.microsoft.com/office/powerpoint/2010/main" val="2787943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D05E53-57DC-4BB6-B53E-9A32B4A7E281}"/>
              </a:ext>
            </a:extLst>
          </p:cNvPr>
          <p:cNvSpPr>
            <a:spLocks noGrp="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defTabSz="966788" eaLnBrk="1" hangingPunct="1">
              <a:spcBef>
                <a:spcPct val="0"/>
              </a:spcBef>
              <a:defRPr sz="1300" u="none">
                <a:solidFill>
                  <a:schemeClr val="tx1"/>
                </a:solidFill>
                <a:latin typeface="Times New Roman" pitchFamily="18" charset="0"/>
              </a:defRPr>
            </a:lvl1pPr>
          </a:lstStyle>
          <a:p>
            <a:pPr>
              <a:defRPr/>
            </a:pPr>
            <a:endParaRPr lang="en-CA"/>
          </a:p>
        </p:txBody>
      </p:sp>
      <p:sp>
        <p:nvSpPr>
          <p:cNvPr id="3" name="Date Placeholder 2">
            <a:extLst>
              <a:ext uri="{FF2B5EF4-FFF2-40B4-BE49-F238E27FC236}">
                <a16:creationId xmlns:a16="http://schemas.microsoft.com/office/drawing/2014/main" id="{FE61E565-E5C0-44BE-8EF4-A01E3B2F1CE8}"/>
              </a:ext>
            </a:extLst>
          </p:cNvPr>
          <p:cNvSpPr>
            <a:spLocks noGrp="1"/>
          </p:cNvSpPr>
          <p:nvPr>
            <p:ph type="dt"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algn="r" defTabSz="966788" eaLnBrk="1" hangingPunct="1">
              <a:spcBef>
                <a:spcPct val="0"/>
              </a:spcBef>
              <a:defRPr sz="1300" u="none">
                <a:solidFill>
                  <a:schemeClr val="tx1"/>
                </a:solidFill>
                <a:latin typeface="Times New Roman" pitchFamily="18" charset="0"/>
              </a:defRPr>
            </a:lvl1pPr>
          </a:lstStyle>
          <a:p>
            <a:pPr>
              <a:defRPr/>
            </a:pPr>
            <a:fld id="{0B9C7062-F302-49B8-A989-9D98A819EF02}" type="datetimeFigureOut">
              <a:rPr lang="en-US"/>
              <a:pPr>
                <a:defRPr/>
              </a:pPr>
              <a:t>10/1/2024</a:t>
            </a:fld>
            <a:endParaRPr lang="en-CA"/>
          </a:p>
        </p:txBody>
      </p:sp>
      <p:sp>
        <p:nvSpPr>
          <p:cNvPr id="4" name="Slide Image Placeholder 3">
            <a:extLst>
              <a:ext uri="{FF2B5EF4-FFF2-40B4-BE49-F238E27FC236}">
                <a16:creationId xmlns:a16="http://schemas.microsoft.com/office/drawing/2014/main" id="{AE50912F-AE01-4D0D-A2F7-875A070FED95}"/>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4B74FEC4-537C-473F-A25B-EA76943C52C3}"/>
              </a:ext>
            </a:extLst>
          </p:cNvPr>
          <p:cNvSpPr>
            <a:spLocks noGrp="1"/>
          </p:cNvSpPr>
          <p:nvPr>
            <p:ph type="body" sz="quarter" idx="3"/>
          </p:nvPr>
        </p:nvSpPr>
        <p:spPr bwMode="auto">
          <a:xfrm>
            <a:off x="731838" y="4560888"/>
            <a:ext cx="58515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CF2DE151-5DCF-4EA0-A5C7-2E916A93148F}"/>
              </a:ext>
            </a:extLst>
          </p:cNvPr>
          <p:cNvSpPr>
            <a:spLocks noGrp="1"/>
          </p:cNvSpPr>
          <p:nvPr>
            <p:ph type="ftr" sz="quarter" idx="4"/>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defTabSz="966788" eaLnBrk="1" hangingPunct="1">
              <a:spcBef>
                <a:spcPct val="0"/>
              </a:spcBef>
              <a:defRPr sz="1300" u="none">
                <a:solidFill>
                  <a:schemeClr val="tx1"/>
                </a:solidFill>
                <a:latin typeface="Times New Roman" pitchFamily="18" charset="0"/>
              </a:defRPr>
            </a:lvl1pPr>
          </a:lstStyle>
          <a:p>
            <a:pPr>
              <a:defRPr/>
            </a:pPr>
            <a:endParaRPr lang="en-CA"/>
          </a:p>
        </p:txBody>
      </p:sp>
      <p:sp>
        <p:nvSpPr>
          <p:cNvPr id="7" name="Slide Number Placeholder 6">
            <a:extLst>
              <a:ext uri="{FF2B5EF4-FFF2-40B4-BE49-F238E27FC236}">
                <a16:creationId xmlns:a16="http://schemas.microsoft.com/office/drawing/2014/main" id="{544EFBC8-9A6E-4637-98D9-CB7C0C5CCCFF}"/>
              </a:ext>
            </a:extLst>
          </p:cNvPr>
          <p:cNvSpPr>
            <a:spLocks noGrp="1"/>
          </p:cNvSpPr>
          <p:nvPr>
            <p:ph type="sldNum" sz="quarter" idx="5"/>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algn="r" defTabSz="966788" eaLnBrk="1" hangingPunct="1">
              <a:spcBef>
                <a:spcPct val="0"/>
              </a:spcBef>
              <a:defRPr sz="1300" u="none" smtClean="0">
                <a:solidFill>
                  <a:schemeClr val="tx1"/>
                </a:solidFill>
                <a:latin typeface="Times New Roman" panose="02020603050405020304" pitchFamily="18" charset="0"/>
              </a:defRPr>
            </a:lvl1pPr>
          </a:lstStyle>
          <a:p>
            <a:pPr>
              <a:defRPr/>
            </a:pPr>
            <a:fld id="{28197252-2F14-41EC-8185-3D63C960D04B}" type="slidenum">
              <a:rPr lang="en-CA" altLang="en-US"/>
              <a:pPr>
                <a:defRPr/>
              </a:pPr>
              <a:t>‹#›</a:t>
            </a:fld>
            <a:endParaRPr lang="en-CA" altLang="en-US"/>
          </a:p>
        </p:txBody>
      </p:sp>
    </p:spTree>
    <p:extLst>
      <p:ext uri="{BB962C8B-B14F-4D97-AF65-F5344CB8AC3E}">
        <p14:creationId xmlns:p14="http://schemas.microsoft.com/office/powerpoint/2010/main" val="2739430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a:extLst>
              <a:ext uri="{FF2B5EF4-FFF2-40B4-BE49-F238E27FC236}">
                <a16:creationId xmlns:a16="http://schemas.microsoft.com/office/drawing/2014/main" id="{87270248-539E-4C94-B7F8-77D2413880C9}"/>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24511877-9845-465B-AA88-4C0F06AF76CC}" type="slidenum">
              <a:rPr lang="en-US" altLang="en-US" sz="1300" u="none">
                <a:latin typeface="Times New Roman" panose="02020603050405020304" pitchFamily="18" charset="0"/>
              </a:rPr>
              <a:pPr algn="r">
                <a:spcBef>
                  <a:spcPct val="0"/>
                </a:spcBef>
              </a:pPr>
              <a:t>1</a:t>
            </a:fld>
            <a:endParaRPr lang="en-US" altLang="en-US" sz="1300" u="none">
              <a:latin typeface="Times New Roman" panose="02020603050405020304" pitchFamily="18" charset="0"/>
            </a:endParaRPr>
          </a:p>
        </p:txBody>
      </p:sp>
      <p:sp>
        <p:nvSpPr>
          <p:cNvPr id="5123" name="Rectangle 2">
            <a:extLst>
              <a:ext uri="{FF2B5EF4-FFF2-40B4-BE49-F238E27FC236}">
                <a16:creationId xmlns:a16="http://schemas.microsoft.com/office/drawing/2014/main" id="{DDABB739-1E7F-40E3-81C5-C6682E3C0328}"/>
              </a:ext>
            </a:extLst>
          </p:cNvPr>
          <p:cNvSpPr>
            <a:spLocks noGrp="1" noRot="1" noChangeAspect="1" noChangeArrowheads="1" noTextEdit="1"/>
          </p:cNvSpPr>
          <p:nvPr>
            <p:ph type="sldImg"/>
          </p:nvPr>
        </p:nvSpPr>
        <p:spPr bwMode="auto">
          <a:xfrm>
            <a:off x="458788"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2C0855E6-9676-467C-B6E6-AA03C6B1FE26}"/>
              </a:ext>
            </a:extLst>
          </p:cNvPr>
          <p:cNvSpPr>
            <a:spLocks noGrp="1" noChangeArrowheads="1"/>
          </p:cNvSpPr>
          <p:nvPr>
            <p:ph type="body" idx="1"/>
          </p:nvPr>
        </p:nvSpPr>
        <p:spPr>
          <a:xfrm>
            <a:off x="974725" y="4556125"/>
            <a:ext cx="5365750" cy="287338"/>
          </a:xfrm>
          <a:noFill/>
        </p:spPr>
        <p:txBody>
          <a:bodyPr lIns="96653" tIns="48326" rIns="96653" bIns="48326"/>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1248" y="1122363"/>
            <a:ext cx="105156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41248" y="3602038"/>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latin typeface="+mn-lt"/>
                <a:cs typeface="Calibri" panose="020F0502020204030204" pitchFamily="34" charset="0"/>
              </a:defRPr>
            </a:lvl1pPr>
          </a:lstStyle>
          <a:p>
            <a:fld id="{66642F57-CEBD-40E4-87A8-FD409F1E3EAC}" type="slidenum">
              <a:rPr lang="en-CA" smtClean="0"/>
              <a:pPr/>
              <a:t>‹#›</a:t>
            </a:fld>
            <a:endParaRPr lang="en-CA"/>
          </a:p>
        </p:txBody>
      </p:sp>
      <p:sp>
        <p:nvSpPr>
          <p:cNvPr id="7" name="Footer Placeholder 4">
            <a:extLst>
              <a:ext uri="{FF2B5EF4-FFF2-40B4-BE49-F238E27FC236}">
                <a16:creationId xmlns:a16="http://schemas.microsoft.com/office/drawing/2014/main" id="{35BE7191-E866-4E17-92DD-0A4B4AFB0E55}"/>
              </a:ext>
            </a:extLst>
          </p:cNvPr>
          <p:cNvSpPr>
            <a:spLocks noGrp="1"/>
          </p:cNvSpPr>
          <p:nvPr>
            <p:ph type="ftr" sz="quarter" idx="11"/>
          </p:nvPr>
        </p:nvSpPr>
        <p:spPr>
          <a:xfrm>
            <a:off x="2438400" y="6355715"/>
            <a:ext cx="7315200" cy="365760"/>
          </a:xfrm>
        </p:spPr>
        <p:txBody>
          <a:bodyPr/>
          <a:lstStyle>
            <a:lvl1pPr>
              <a:defRPr>
                <a:latin typeface="+mn-lt"/>
              </a:defRPr>
            </a:lvl1pPr>
          </a:lstStyle>
          <a:p>
            <a:pPr>
              <a:defRPr/>
            </a:pPr>
            <a:endParaRPr lang="en-US" dirty="0"/>
          </a:p>
        </p:txBody>
      </p:sp>
    </p:spTree>
    <p:extLst>
      <p:ext uri="{BB962C8B-B14F-4D97-AF65-F5344CB8AC3E}">
        <p14:creationId xmlns:p14="http://schemas.microsoft.com/office/powerpoint/2010/main" val="415541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idx="1"/>
          </p:nvPr>
        </p:nvSpPr>
        <p:spPr/>
        <p:txBody>
          <a:bodyPr/>
          <a:lstStyle>
            <a:lvl2pPr marL="801688" indent="-344488">
              <a:buFont typeface="Courier New" panose="02070309020205020404" pitchFamily="49" charset="0"/>
              <a:buChar char="o"/>
              <a:defRPr/>
            </a:lvl2pPr>
            <a:lvl3pPr marL="1027113" indent="-225425">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10607040" y="6356350"/>
            <a:ext cx="731520" cy="365125"/>
          </a:xfrm>
        </p:spPr>
        <p:txBody>
          <a:bodyPr/>
          <a:lstStyle>
            <a:lvl1pPr>
              <a:defRPr u="none">
                <a:solidFill>
                  <a:schemeClr val="tx1"/>
                </a:solidFill>
                <a:latin typeface="+mn-lt"/>
              </a:defRPr>
            </a:lvl1pPr>
          </a:lstStyle>
          <a:p>
            <a:fld id="{66642F57-CEBD-40E4-87A8-FD409F1E3EAC}" type="slidenum">
              <a:rPr lang="en-CA" smtClean="0"/>
              <a:pPr/>
              <a:t>‹#›</a:t>
            </a:fld>
            <a:endParaRPr lang="en-CA"/>
          </a:p>
        </p:txBody>
      </p:sp>
      <p:sp>
        <p:nvSpPr>
          <p:cNvPr id="7" name="Footer Placeholder 4">
            <a:extLst>
              <a:ext uri="{FF2B5EF4-FFF2-40B4-BE49-F238E27FC236}">
                <a16:creationId xmlns:a16="http://schemas.microsoft.com/office/drawing/2014/main" id="{8B99F634-9E8B-4151-B4CE-BAB3E1D760C9}"/>
              </a:ext>
            </a:extLst>
          </p:cNvPr>
          <p:cNvSpPr>
            <a:spLocks noGrp="1"/>
          </p:cNvSpPr>
          <p:nvPr>
            <p:ph type="ftr" sz="quarter" idx="11"/>
          </p:nvPr>
        </p:nvSpPr>
        <p:spPr>
          <a:xfrm>
            <a:off x="2438400" y="6355715"/>
            <a:ext cx="7315200" cy="365760"/>
          </a:xfrm>
          <a:prstGeom prst="rect">
            <a:avLst/>
          </a:prstGeom>
        </p:spPr>
        <p:txBody>
          <a:bodyPr/>
          <a:lstStyle>
            <a:lvl1pPr>
              <a:defRPr>
                <a:solidFill>
                  <a:schemeClr val="tx1"/>
                </a:solidFill>
                <a:latin typeface="+mn-lt"/>
              </a:defRPr>
            </a:lvl1pPr>
          </a:lstStyle>
          <a:p>
            <a:pPr>
              <a:defRPr/>
            </a:pPr>
            <a:endParaRPr lang="en-US" dirty="0"/>
          </a:p>
        </p:txBody>
      </p:sp>
    </p:spTree>
    <p:extLst>
      <p:ext uri="{BB962C8B-B14F-4D97-AF65-F5344CB8AC3E}">
        <p14:creationId xmlns:p14="http://schemas.microsoft.com/office/powerpoint/2010/main" val="411049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u="none">
                <a:solidFill>
                  <a:schemeClr val="tx1"/>
                </a:solidFill>
                <a:latin typeface="+mn-lt"/>
              </a:defRPr>
            </a:lvl1pPr>
          </a:lstStyle>
          <a:p>
            <a:fld id="{66642F57-CEBD-40E4-87A8-FD409F1E3EAC}" type="slidenum">
              <a:rPr lang="en-CA" smtClean="0"/>
              <a:pPr/>
              <a:t>‹#›</a:t>
            </a:fld>
            <a:endParaRPr lang="en-CA"/>
          </a:p>
        </p:txBody>
      </p:sp>
      <p:sp>
        <p:nvSpPr>
          <p:cNvPr id="7" name="Footer Placeholder 4">
            <a:extLst>
              <a:ext uri="{FF2B5EF4-FFF2-40B4-BE49-F238E27FC236}">
                <a16:creationId xmlns:a16="http://schemas.microsoft.com/office/drawing/2014/main" id="{BE3776A2-2CB3-4526-8B8F-80695DF65FDC}"/>
              </a:ext>
            </a:extLst>
          </p:cNvPr>
          <p:cNvSpPr>
            <a:spLocks noGrp="1"/>
          </p:cNvSpPr>
          <p:nvPr>
            <p:ph type="ftr" sz="quarter" idx="11"/>
          </p:nvPr>
        </p:nvSpPr>
        <p:spPr>
          <a:xfrm>
            <a:off x="2438400" y="6355715"/>
            <a:ext cx="7315200" cy="365760"/>
          </a:xfrm>
          <a:prstGeom prst="rect">
            <a:avLst/>
          </a:prstGeom>
        </p:spPr>
        <p:txBody>
          <a:bodyPr/>
          <a:lstStyle>
            <a:lvl1pPr>
              <a:defRPr>
                <a:solidFill>
                  <a:schemeClr val="tx1"/>
                </a:solidFill>
                <a:latin typeface="+mn-lt"/>
              </a:defRPr>
            </a:lvl1pPr>
          </a:lstStyle>
          <a:p>
            <a:pPr>
              <a:defRPr/>
            </a:pPr>
            <a:endParaRPr lang="en-US" dirty="0"/>
          </a:p>
        </p:txBody>
      </p:sp>
    </p:spTree>
    <p:extLst>
      <p:ext uri="{BB962C8B-B14F-4D97-AF65-F5344CB8AC3E}">
        <p14:creationId xmlns:p14="http://schemas.microsoft.com/office/powerpoint/2010/main" val="334047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2pPr marL="801688" indent="-344488">
              <a:buFont typeface="Courier New" panose="02070309020205020404" pitchFamily="49" charset="0"/>
              <a:buChar char="o"/>
              <a:defRPr/>
            </a:lvl2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72200" y="1825625"/>
            <a:ext cx="5181600" cy="4351338"/>
          </a:xfrm>
        </p:spPr>
        <p:txBody>
          <a:bodyPr/>
          <a:lstStyle>
            <a:lvl2pPr marL="801688" indent="-344488">
              <a:buFont typeface="Courier New" panose="02070309020205020404" pitchFamily="49" charset="0"/>
              <a:buChar char="o"/>
              <a:defRPr/>
            </a:lvl2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lvl1pPr>
              <a:defRPr u="none">
                <a:solidFill>
                  <a:schemeClr val="tx1"/>
                </a:solidFill>
                <a:latin typeface="+mn-lt"/>
              </a:defRPr>
            </a:lvl1pPr>
          </a:lstStyle>
          <a:p>
            <a:fld id="{66642F57-CEBD-40E4-87A8-FD409F1E3EAC}" type="slidenum">
              <a:rPr lang="en-CA" smtClean="0"/>
              <a:pPr/>
              <a:t>‹#›</a:t>
            </a:fld>
            <a:endParaRPr lang="en-CA"/>
          </a:p>
        </p:txBody>
      </p:sp>
      <p:sp>
        <p:nvSpPr>
          <p:cNvPr id="8" name="Footer Placeholder 4">
            <a:extLst>
              <a:ext uri="{FF2B5EF4-FFF2-40B4-BE49-F238E27FC236}">
                <a16:creationId xmlns:a16="http://schemas.microsoft.com/office/drawing/2014/main" id="{1C25DB2B-6DB1-43F5-BB36-2EAD564F7898}"/>
              </a:ext>
            </a:extLst>
          </p:cNvPr>
          <p:cNvSpPr>
            <a:spLocks noGrp="1"/>
          </p:cNvSpPr>
          <p:nvPr>
            <p:ph type="ftr" sz="quarter" idx="11"/>
          </p:nvPr>
        </p:nvSpPr>
        <p:spPr>
          <a:xfrm>
            <a:off x="2438400" y="6355715"/>
            <a:ext cx="7315200" cy="365760"/>
          </a:xfrm>
          <a:prstGeom prst="rect">
            <a:avLst/>
          </a:prstGeom>
        </p:spPr>
        <p:txBody>
          <a:bodyPr/>
          <a:lstStyle>
            <a:lvl1pPr>
              <a:defRPr>
                <a:solidFill>
                  <a:schemeClr val="tx1"/>
                </a:solidFill>
                <a:latin typeface="+mn-lt"/>
              </a:defRPr>
            </a:lvl1pPr>
          </a:lstStyle>
          <a:p>
            <a:pPr>
              <a:defRPr/>
            </a:pPr>
            <a:endParaRPr lang="en-US" dirty="0"/>
          </a:p>
        </p:txBody>
      </p:sp>
    </p:spTree>
    <p:extLst>
      <p:ext uri="{BB962C8B-B14F-4D97-AF65-F5344CB8AC3E}">
        <p14:creationId xmlns:p14="http://schemas.microsoft.com/office/powerpoint/2010/main" val="119054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u="none">
                <a:solidFill>
                  <a:schemeClr val="tx1"/>
                </a:solidFill>
                <a:latin typeface="+mn-lt"/>
              </a:defRPr>
            </a:lvl1pPr>
          </a:lstStyle>
          <a:p>
            <a:fld id="{66642F57-CEBD-40E4-87A8-FD409F1E3EAC}" type="slidenum">
              <a:rPr lang="en-CA" smtClean="0"/>
              <a:pPr/>
              <a:t>‹#›</a:t>
            </a:fld>
            <a:endParaRPr lang="en-CA"/>
          </a:p>
        </p:txBody>
      </p:sp>
      <p:sp>
        <p:nvSpPr>
          <p:cNvPr id="6" name="Footer Placeholder 4">
            <a:extLst>
              <a:ext uri="{FF2B5EF4-FFF2-40B4-BE49-F238E27FC236}">
                <a16:creationId xmlns:a16="http://schemas.microsoft.com/office/drawing/2014/main" id="{772C8DBB-BD75-4C77-ADC2-0C2500A1F6D6}"/>
              </a:ext>
            </a:extLst>
          </p:cNvPr>
          <p:cNvSpPr>
            <a:spLocks noGrp="1"/>
          </p:cNvSpPr>
          <p:nvPr>
            <p:ph type="ftr" sz="quarter" idx="11"/>
          </p:nvPr>
        </p:nvSpPr>
        <p:spPr>
          <a:xfrm>
            <a:off x="2438400" y="6355715"/>
            <a:ext cx="7315200" cy="365760"/>
          </a:xfrm>
          <a:prstGeom prst="rect">
            <a:avLst/>
          </a:prstGeom>
        </p:spPr>
        <p:txBody>
          <a:bodyPr/>
          <a:lstStyle>
            <a:lvl1pPr>
              <a:defRPr>
                <a:solidFill>
                  <a:schemeClr val="tx1"/>
                </a:solidFill>
                <a:latin typeface="+mn-lt"/>
              </a:defRPr>
            </a:lvl1pPr>
          </a:lstStyle>
          <a:p>
            <a:pPr>
              <a:defRPr/>
            </a:pPr>
            <a:endParaRPr lang="en-US" dirty="0"/>
          </a:p>
        </p:txBody>
      </p:sp>
    </p:spTree>
    <p:extLst>
      <p:ext uri="{BB962C8B-B14F-4D97-AF65-F5344CB8AC3E}">
        <p14:creationId xmlns:p14="http://schemas.microsoft.com/office/powerpoint/2010/main" val="86231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u="none">
                <a:solidFill>
                  <a:schemeClr val="tx1"/>
                </a:solidFill>
                <a:latin typeface="+mn-lt"/>
              </a:defRPr>
            </a:lvl1pPr>
          </a:lstStyle>
          <a:p>
            <a:fld id="{66642F57-CEBD-40E4-87A8-FD409F1E3EAC}" type="slidenum">
              <a:rPr lang="en-CA" smtClean="0"/>
              <a:pPr/>
              <a:t>‹#›</a:t>
            </a:fld>
            <a:endParaRPr lang="en-CA"/>
          </a:p>
        </p:txBody>
      </p:sp>
      <p:sp>
        <p:nvSpPr>
          <p:cNvPr id="5" name="Footer Placeholder 4">
            <a:extLst>
              <a:ext uri="{FF2B5EF4-FFF2-40B4-BE49-F238E27FC236}">
                <a16:creationId xmlns:a16="http://schemas.microsoft.com/office/drawing/2014/main" id="{D131A0B0-FA26-4D13-AED5-F8690189D29D}"/>
              </a:ext>
            </a:extLst>
          </p:cNvPr>
          <p:cNvSpPr>
            <a:spLocks noGrp="1"/>
          </p:cNvSpPr>
          <p:nvPr>
            <p:ph type="ftr" sz="quarter" idx="11"/>
          </p:nvPr>
        </p:nvSpPr>
        <p:spPr>
          <a:xfrm>
            <a:off x="2438400" y="6355715"/>
            <a:ext cx="7315200" cy="365760"/>
          </a:xfrm>
          <a:prstGeom prst="rect">
            <a:avLst/>
          </a:prstGeom>
        </p:spPr>
        <p:txBody>
          <a:bodyPr/>
          <a:lstStyle>
            <a:lvl1pPr>
              <a:defRPr>
                <a:solidFill>
                  <a:schemeClr val="tx1"/>
                </a:solidFill>
                <a:latin typeface="+mn-lt"/>
              </a:defRPr>
            </a:lvl1pPr>
          </a:lstStyle>
          <a:p>
            <a:pPr>
              <a:defRPr/>
            </a:pPr>
            <a:endParaRPr lang="en-US" dirty="0"/>
          </a:p>
        </p:txBody>
      </p:sp>
    </p:spTree>
    <p:extLst>
      <p:ext uri="{BB962C8B-B14F-4D97-AF65-F5344CB8AC3E}">
        <p14:creationId xmlns:p14="http://schemas.microsoft.com/office/powerpoint/2010/main" val="102656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0607040" y="6356350"/>
            <a:ext cx="731520" cy="365125"/>
          </a:xfrm>
          <a:prstGeom prst="rect">
            <a:avLst/>
          </a:prstGeom>
        </p:spPr>
        <p:txBody>
          <a:bodyPr vert="horz" lIns="91440" tIns="45720" rIns="91440" bIns="45720" rtlCol="0" anchor="ctr"/>
          <a:lstStyle>
            <a:lvl1pPr algn="r">
              <a:defRPr sz="2000">
                <a:solidFill>
                  <a:schemeClr val="tx1">
                    <a:tint val="75000"/>
                  </a:schemeClr>
                </a:solidFill>
                <a:latin typeface="+mn-lt"/>
              </a:defRPr>
            </a:lvl1pPr>
          </a:lstStyle>
          <a:p>
            <a:fld id="{48F63A3B-78C7-47BE-AE5E-E10140E04643}" type="slidenum">
              <a:rPr lang="en-US" smtClean="0"/>
              <a:pPr/>
              <a:t>‹#›</a:t>
            </a:fld>
            <a:endParaRPr lang="en-US" dirty="0"/>
          </a:p>
        </p:txBody>
      </p:sp>
      <p:sp>
        <p:nvSpPr>
          <p:cNvPr id="7" name="Footer Placeholder 4">
            <a:extLst>
              <a:ext uri="{FF2B5EF4-FFF2-40B4-BE49-F238E27FC236}">
                <a16:creationId xmlns:a16="http://schemas.microsoft.com/office/drawing/2014/main" id="{05D8E4F3-8A44-4B81-BD76-9ED2D05AC324}"/>
              </a:ext>
            </a:extLst>
          </p:cNvPr>
          <p:cNvSpPr>
            <a:spLocks noGrp="1"/>
          </p:cNvSpPr>
          <p:nvPr>
            <p:ph type="ftr" sz="quarter" idx="3"/>
          </p:nvPr>
        </p:nvSpPr>
        <p:spPr>
          <a:xfrm>
            <a:off x="2438400" y="6355715"/>
            <a:ext cx="7315200" cy="365760"/>
          </a:xfrm>
          <a:prstGeom prst="rect">
            <a:avLst/>
          </a:prstGeom>
        </p:spPr>
        <p:txBody>
          <a:bodyPr/>
          <a:lstStyle>
            <a:lvl1pPr algn="ctr">
              <a:defRPr sz="2000" u="none">
                <a:latin typeface="+mn-lt"/>
              </a:defRPr>
            </a:lvl1pPr>
          </a:lstStyle>
          <a:p>
            <a:pPr>
              <a:defRPr/>
            </a:pPr>
            <a:endParaRPr lang="en-US" dirty="0"/>
          </a:p>
        </p:txBody>
      </p:sp>
      <p:pic>
        <p:nvPicPr>
          <p:cNvPr id="1026"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41248" y="6355080"/>
            <a:ext cx="884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46660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8" r:id="rId5"/>
    <p:sldLayoutId id="2147483729" r:id="rId6"/>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1688" indent="-344488"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027113" indent="-225425" algn="l" defTabSz="914400" rtl="0" eaLnBrk="1" latinLnBrk="0" hangingPunct="1">
        <a:lnSpc>
          <a:spcPct val="90000"/>
        </a:lnSpc>
        <a:spcBef>
          <a:spcPts val="5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policyandorders.cw.bc.ca/" TargetMode="External"/><Relationship Id="rId2" Type="http://schemas.openxmlformats.org/officeDocument/2006/relationships/hyperlink" Target="http://trekk.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3" name="Rectangle 71">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4" name="Rectangle 73">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C3D27CC2-4FC6-41EC-9389-94E7EE408587}"/>
              </a:ext>
            </a:extLst>
          </p:cNvPr>
          <p:cNvSpPr>
            <a:spLocks noGrp="1" noChangeArrowheads="1"/>
          </p:cNvSpPr>
          <p:nvPr>
            <p:ph type="ctrTitle"/>
          </p:nvPr>
        </p:nvSpPr>
        <p:spPr>
          <a:xfrm>
            <a:off x="707011" y="4419600"/>
            <a:ext cx="10765410" cy="1048078"/>
          </a:xfrm>
        </p:spPr>
        <p:txBody>
          <a:bodyPr>
            <a:normAutofit fontScale="90000"/>
          </a:bodyPr>
          <a:lstStyle/>
          <a:p>
            <a:pPr eaLnBrk="1" hangingPunct="1"/>
            <a:r>
              <a:rPr lang="en-US" altLang="en-US" b="1" dirty="0">
                <a:solidFill>
                  <a:schemeClr val="bg1"/>
                </a:solidFill>
                <a:latin typeface="+mn-lt"/>
              </a:rPr>
              <a:t>DIABETIC KETOACIDOSIS PROTOCOL</a:t>
            </a:r>
          </a:p>
        </p:txBody>
      </p:sp>
      <p:sp>
        <p:nvSpPr>
          <p:cNvPr id="4099" name="Rectangle 3">
            <a:extLst>
              <a:ext uri="{FF2B5EF4-FFF2-40B4-BE49-F238E27FC236}">
                <a16:creationId xmlns:a16="http://schemas.microsoft.com/office/drawing/2014/main" id="{F1EC2099-D1A2-41F4-96C2-77857176C0AA}"/>
              </a:ext>
            </a:extLst>
          </p:cNvPr>
          <p:cNvSpPr>
            <a:spLocks noGrp="1" noChangeArrowheads="1"/>
          </p:cNvSpPr>
          <p:nvPr>
            <p:ph type="subTitle" idx="1"/>
          </p:nvPr>
        </p:nvSpPr>
        <p:spPr>
          <a:xfrm>
            <a:off x="1376313" y="5486400"/>
            <a:ext cx="9426806" cy="887690"/>
          </a:xfrm>
        </p:spPr>
        <p:txBody>
          <a:bodyPr>
            <a:normAutofit fontScale="77500" lnSpcReduction="20000"/>
          </a:bodyPr>
          <a:lstStyle/>
          <a:p>
            <a:pPr marL="0" indent="0" eaLnBrk="1" hangingPunct="1">
              <a:buNone/>
            </a:pPr>
            <a:r>
              <a:rPr lang="en-US" altLang="en-US" sz="3600" b="1" dirty="0">
                <a:solidFill>
                  <a:schemeClr val="bg1"/>
                </a:solidFill>
              </a:rPr>
              <a:t>2024 REVISION</a:t>
            </a:r>
          </a:p>
          <a:p>
            <a:pPr marL="0" indent="0" eaLnBrk="1" hangingPunct="1">
              <a:buNone/>
            </a:pPr>
            <a:r>
              <a:rPr lang="en-US" altLang="en-US" sz="2800" b="1" dirty="0">
                <a:solidFill>
                  <a:schemeClr val="bg1"/>
                </a:solidFill>
              </a:rPr>
              <a:t>www.bcchildrens.ca/endocrinology-diabetes-site/documents/dkaslides.pptx</a:t>
            </a:r>
          </a:p>
        </p:txBody>
      </p:sp>
      <p:pic>
        <p:nvPicPr>
          <p:cNvPr id="2" name="Picture 1">
            <a:extLst>
              <a:ext uri="{FF2B5EF4-FFF2-40B4-BE49-F238E27FC236}">
                <a16:creationId xmlns:a16="http://schemas.microsoft.com/office/drawing/2014/main" id="{A3A1FFC5-CE21-4986-A6F3-433E2D252EFE}"/>
              </a:ext>
            </a:extLst>
          </p:cNvPr>
          <p:cNvPicPr>
            <a:picLocks noChangeAspect="1"/>
          </p:cNvPicPr>
          <p:nvPr/>
        </p:nvPicPr>
        <p:blipFill>
          <a:blip r:embed="rId3"/>
          <a:stretch>
            <a:fillRect/>
          </a:stretch>
        </p:blipFill>
        <p:spPr>
          <a:xfrm>
            <a:off x="3198625" y="1020101"/>
            <a:ext cx="5792975" cy="23905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564F-81CE-48C9-8D2E-95AC1209E610}"/>
              </a:ext>
            </a:extLst>
          </p:cNvPr>
          <p:cNvSpPr>
            <a:spLocks noGrp="1"/>
          </p:cNvSpPr>
          <p:nvPr>
            <p:ph type="title"/>
          </p:nvPr>
        </p:nvSpPr>
        <p:spPr/>
        <p:txBody>
          <a:bodyPr/>
          <a:lstStyle/>
          <a:p>
            <a:r>
              <a:rPr lang="en-CA" dirty="0"/>
              <a:t>TREKK</a:t>
            </a:r>
            <a:br>
              <a:rPr lang="en-CA" dirty="0"/>
            </a:br>
            <a:r>
              <a:rPr lang="en-CA" dirty="0"/>
              <a:t>2023</a:t>
            </a:r>
          </a:p>
        </p:txBody>
      </p:sp>
      <p:sp>
        <p:nvSpPr>
          <p:cNvPr id="3" name="Slide Number Placeholder 2">
            <a:extLst>
              <a:ext uri="{FF2B5EF4-FFF2-40B4-BE49-F238E27FC236}">
                <a16:creationId xmlns:a16="http://schemas.microsoft.com/office/drawing/2014/main" id="{78440646-000A-442A-B857-DD35D5973CE3}"/>
              </a:ext>
            </a:extLst>
          </p:cNvPr>
          <p:cNvSpPr>
            <a:spLocks noGrp="1"/>
          </p:cNvSpPr>
          <p:nvPr>
            <p:ph type="sldNum" sz="quarter" idx="12"/>
          </p:nvPr>
        </p:nvSpPr>
        <p:spPr/>
        <p:txBody>
          <a:bodyPr/>
          <a:lstStyle/>
          <a:p>
            <a:fld id="{66642F57-CEBD-40E4-87A8-FD409F1E3EAC}" type="slidenum">
              <a:rPr lang="en-CA" smtClean="0"/>
              <a:pPr/>
              <a:t>10</a:t>
            </a:fld>
            <a:endParaRPr lang="en-CA"/>
          </a:p>
        </p:txBody>
      </p:sp>
      <p:sp>
        <p:nvSpPr>
          <p:cNvPr id="8" name="Footer Placeholder 7">
            <a:extLst>
              <a:ext uri="{FF2B5EF4-FFF2-40B4-BE49-F238E27FC236}">
                <a16:creationId xmlns:a16="http://schemas.microsoft.com/office/drawing/2014/main" id="{A258E837-D60E-48CC-9D46-8723466AD81B}"/>
              </a:ext>
            </a:extLst>
          </p:cNvPr>
          <p:cNvSpPr>
            <a:spLocks noGrp="1"/>
          </p:cNvSpPr>
          <p:nvPr>
            <p:ph type="ftr" sz="quarter" idx="11"/>
          </p:nvPr>
        </p:nvSpPr>
        <p:spPr/>
        <p:txBody>
          <a:bodyPr/>
          <a:lstStyle/>
          <a:p>
            <a:pPr>
              <a:defRPr/>
            </a:pPr>
            <a:r>
              <a:rPr lang="en-US"/>
              <a:t>trekk.ca</a:t>
            </a:r>
            <a:endParaRPr lang="en-US" dirty="0"/>
          </a:p>
        </p:txBody>
      </p:sp>
      <p:grpSp>
        <p:nvGrpSpPr>
          <p:cNvPr id="12" name="Group 11">
            <a:extLst>
              <a:ext uri="{FF2B5EF4-FFF2-40B4-BE49-F238E27FC236}">
                <a16:creationId xmlns:a16="http://schemas.microsoft.com/office/drawing/2014/main" id="{7EA481FE-43F2-2031-3D5B-B7FF7A1EC61F}"/>
              </a:ext>
            </a:extLst>
          </p:cNvPr>
          <p:cNvGrpSpPr/>
          <p:nvPr/>
        </p:nvGrpSpPr>
        <p:grpSpPr>
          <a:xfrm>
            <a:off x="3427172" y="231000"/>
            <a:ext cx="8231428" cy="5943600"/>
            <a:chOff x="1981200" y="231000"/>
            <a:chExt cx="8231428" cy="5943600"/>
          </a:xfrm>
        </p:grpSpPr>
        <p:pic>
          <p:nvPicPr>
            <p:cNvPr id="6" name="Picture 5" descr="Text&#10;&#10;Description automatically generated">
              <a:extLst>
                <a:ext uri="{FF2B5EF4-FFF2-40B4-BE49-F238E27FC236}">
                  <a16:creationId xmlns:a16="http://schemas.microsoft.com/office/drawing/2014/main" id="{3AB90CA5-B7CC-16A8-02FE-FBAC0D3624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51579" y="231000"/>
              <a:ext cx="3961049" cy="5943600"/>
            </a:xfrm>
            <a:prstGeom prst="rect">
              <a:avLst/>
            </a:prstGeom>
            <a:ln w="19050">
              <a:solidFill>
                <a:schemeClr val="tx1">
                  <a:lumMod val="85000"/>
                  <a:lumOff val="15000"/>
                </a:schemeClr>
              </a:solidFill>
            </a:ln>
          </p:spPr>
        </p:pic>
        <p:pic>
          <p:nvPicPr>
            <p:cNvPr id="11" name="Picture 10" descr="Text&#10;&#10;Description automatically generated">
              <a:extLst>
                <a:ext uri="{FF2B5EF4-FFF2-40B4-BE49-F238E27FC236}">
                  <a16:creationId xmlns:a16="http://schemas.microsoft.com/office/drawing/2014/main" id="{BA8D0808-CC6A-D412-E8EB-585C0BABA16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81200" y="231000"/>
              <a:ext cx="3962400" cy="5943600"/>
            </a:xfrm>
            <a:prstGeom prst="rect">
              <a:avLst/>
            </a:prstGeom>
            <a:ln w="19050">
              <a:solidFill>
                <a:schemeClr val="tx1">
                  <a:lumMod val="85000"/>
                  <a:lumOff val="15000"/>
                </a:schemeClr>
              </a:solidFill>
            </a:ln>
          </p:spPr>
        </p:pic>
      </p:grpSp>
    </p:spTree>
    <p:extLst>
      <p:ext uri="{BB962C8B-B14F-4D97-AF65-F5344CB8AC3E}">
        <p14:creationId xmlns:p14="http://schemas.microsoft.com/office/powerpoint/2010/main" val="163062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E70CCA-5DBF-4F93-AC4D-ECAA05D1DBAD}"/>
              </a:ext>
            </a:extLst>
          </p:cNvPr>
          <p:cNvSpPr>
            <a:spLocks noGrp="1"/>
          </p:cNvSpPr>
          <p:nvPr>
            <p:ph type="title"/>
          </p:nvPr>
        </p:nvSpPr>
        <p:spPr/>
        <p:txBody>
          <a:bodyPr/>
          <a:lstStyle/>
          <a:p>
            <a:r>
              <a:rPr lang="en-CA" dirty="0"/>
              <a:t>DIABETES CANADA 2018</a:t>
            </a:r>
          </a:p>
        </p:txBody>
      </p:sp>
      <p:sp>
        <p:nvSpPr>
          <p:cNvPr id="2" name="Slide Number Placeholder 1">
            <a:extLst>
              <a:ext uri="{FF2B5EF4-FFF2-40B4-BE49-F238E27FC236}">
                <a16:creationId xmlns:a16="http://schemas.microsoft.com/office/drawing/2014/main" id="{E6952590-81EC-4262-9157-421B78512A7C}"/>
              </a:ext>
            </a:extLst>
          </p:cNvPr>
          <p:cNvSpPr>
            <a:spLocks noGrp="1"/>
          </p:cNvSpPr>
          <p:nvPr>
            <p:ph type="sldNum" sz="quarter" idx="12"/>
          </p:nvPr>
        </p:nvSpPr>
        <p:spPr/>
        <p:txBody>
          <a:bodyPr/>
          <a:lstStyle/>
          <a:p>
            <a:fld id="{66642F57-CEBD-40E4-87A8-FD409F1E3EAC}" type="slidenum">
              <a:rPr lang="en-CA" smtClean="0"/>
              <a:pPr/>
              <a:t>11</a:t>
            </a:fld>
            <a:endParaRPr lang="en-CA"/>
          </a:p>
        </p:txBody>
      </p:sp>
      <p:sp>
        <p:nvSpPr>
          <p:cNvPr id="3" name="Footer Placeholder 2">
            <a:extLst>
              <a:ext uri="{FF2B5EF4-FFF2-40B4-BE49-F238E27FC236}">
                <a16:creationId xmlns:a16="http://schemas.microsoft.com/office/drawing/2014/main" id="{DB707C93-FB1C-4CFF-8326-1E62B677E905}"/>
              </a:ext>
            </a:extLst>
          </p:cNvPr>
          <p:cNvSpPr>
            <a:spLocks noGrp="1"/>
          </p:cNvSpPr>
          <p:nvPr>
            <p:ph type="ftr" sz="quarter" idx="11"/>
          </p:nvPr>
        </p:nvSpPr>
        <p:spPr/>
        <p:txBody>
          <a:bodyPr/>
          <a:lstStyle/>
          <a:p>
            <a:pPr>
              <a:defRPr/>
            </a:pPr>
            <a:r>
              <a:rPr lang="en-US" dirty="0"/>
              <a:t>Diabetes Canada’s </a:t>
            </a:r>
            <a:r>
              <a:rPr lang="en-US" i="1" dirty="0"/>
              <a:t>2018 Clinical Practice Guidelines</a:t>
            </a:r>
          </a:p>
        </p:txBody>
      </p:sp>
      <p:pic>
        <p:nvPicPr>
          <p:cNvPr id="4" name="Picture 3">
            <a:extLst>
              <a:ext uri="{FF2B5EF4-FFF2-40B4-BE49-F238E27FC236}">
                <a16:creationId xmlns:a16="http://schemas.microsoft.com/office/drawing/2014/main" id="{C935886B-4619-432B-8B97-51AA3D86EC6D}"/>
              </a:ext>
            </a:extLst>
          </p:cNvPr>
          <p:cNvPicPr>
            <a:picLocks noChangeAspect="1"/>
          </p:cNvPicPr>
          <p:nvPr/>
        </p:nvPicPr>
        <p:blipFill>
          <a:blip r:embed="rId2"/>
          <a:stretch>
            <a:fillRect/>
          </a:stretch>
        </p:blipFill>
        <p:spPr>
          <a:xfrm>
            <a:off x="6851764" y="304800"/>
            <a:ext cx="3968636" cy="5943600"/>
          </a:xfrm>
          <a:prstGeom prst="rect">
            <a:avLst/>
          </a:prstGeom>
          <a:ln w="19050">
            <a:solidFill>
              <a:schemeClr val="tx2"/>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2">
            <a:extLst>
              <a:ext uri="{FF2B5EF4-FFF2-40B4-BE49-F238E27FC236}">
                <a16:creationId xmlns:a16="http://schemas.microsoft.com/office/drawing/2014/main" id="{252065E5-4360-45FE-A2B0-97426B872477}"/>
              </a:ext>
            </a:extLst>
          </p:cNvPr>
          <p:cNvSpPr>
            <a:spLocks noGrp="1" noChangeArrowheads="1"/>
          </p:cNvSpPr>
          <p:nvPr>
            <p:ph type="title"/>
          </p:nvPr>
        </p:nvSpPr>
        <p:spPr/>
        <p:txBody>
          <a:bodyPr/>
          <a:lstStyle/>
          <a:p>
            <a:r>
              <a:rPr lang="en-CA" altLang="en-US" dirty="0"/>
              <a:t>2024 BCCH DKA PROTOCOL</a:t>
            </a:r>
          </a:p>
        </p:txBody>
      </p:sp>
      <p:sp>
        <p:nvSpPr>
          <p:cNvPr id="2" name="Slide Number Placeholder 1">
            <a:extLst>
              <a:ext uri="{FF2B5EF4-FFF2-40B4-BE49-F238E27FC236}">
                <a16:creationId xmlns:a16="http://schemas.microsoft.com/office/drawing/2014/main" id="{CBC0FA3F-F34A-405C-A235-429DBE470401}"/>
              </a:ext>
            </a:extLst>
          </p:cNvPr>
          <p:cNvSpPr>
            <a:spLocks noGrp="1"/>
          </p:cNvSpPr>
          <p:nvPr>
            <p:ph type="sldNum" sz="quarter" idx="12"/>
          </p:nvPr>
        </p:nvSpPr>
        <p:spPr/>
        <p:txBody>
          <a:bodyPr/>
          <a:lstStyle/>
          <a:p>
            <a:fld id="{66642F57-CEBD-40E4-87A8-FD409F1E3EAC}" type="slidenum">
              <a:rPr lang="en-CA" smtClean="0"/>
              <a:pPr/>
              <a:t>12</a:t>
            </a:fld>
            <a:endParaRPr lang="en-CA"/>
          </a:p>
        </p:txBody>
      </p:sp>
      <p:pic>
        <p:nvPicPr>
          <p:cNvPr id="5" name="Picture 4" descr="A close-up of a medical form&#10;&#10;Description automatically generated">
            <a:extLst>
              <a:ext uri="{FF2B5EF4-FFF2-40B4-BE49-F238E27FC236}">
                <a16:creationId xmlns:a16="http://schemas.microsoft.com/office/drawing/2014/main" id="{9A4DCDF2-E759-CE27-F5EE-903AE8F96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690" y="1418400"/>
            <a:ext cx="6745976" cy="5212800"/>
          </a:xfrm>
          <a:prstGeom prst="rect">
            <a:avLst/>
          </a:prstGeom>
          <a:ln w="19050">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2">
            <a:extLst>
              <a:ext uri="{FF2B5EF4-FFF2-40B4-BE49-F238E27FC236}">
                <a16:creationId xmlns:a16="http://schemas.microsoft.com/office/drawing/2014/main" id="{252065E5-4360-45FE-A2B0-97426B872477}"/>
              </a:ext>
            </a:extLst>
          </p:cNvPr>
          <p:cNvSpPr>
            <a:spLocks noGrp="1" noChangeArrowheads="1"/>
          </p:cNvSpPr>
          <p:nvPr>
            <p:ph type="title"/>
          </p:nvPr>
        </p:nvSpPr>
        <p:spPr/>
        <p:txBody>
          <a:bodyPr/>
          <a:lstStyle/>
          <a:p>
            <a:r>
              <a:rPr lang="en-CA" altLang="en-US" dirty="0"/>
              <a:t>2024 BCCH DKA PROTOCOL</a:t>
            </a:r>
          </a:p>
        </p:txBody>
      </p:sp>
      <p:sp>
        <p:nvSpPr>
          <p:cNvPr id="2" name="Slide Number Placeholder 1">
            <a:extLst>
              <a:ext uri="{FF2B5EF4-FFF2-40B4-BE49-F238E27FC236}">
                <a16:creationId xmlns:a16="http://schemas.microsoft.com/office/drawing/2014/main" id="{CBC0FA3F-F34A-405C-A235-429DBE470401}"/>
              </a:ext>
            </a:extLst>
          </p:cNvPr>
          <p:cNvSpPr>
            <a:spLocks noGrp="1"/>
          </p:cNvSpPr>
          <p:nvPr>
            <p:ph type="sldNum" sz="quarter" idx="12"/>
          </p:nvPr>
        </p:nvSpPr>
        <p:spPr/>
        <p:txBody>
          <a:bodyPr/>
          <a:lstStyle/>
          <a:p>
            <a:fld id="{66642F57-CEBD-40E4-87A8-FD409F1E3EAC}" type="slidenum">
              <a:rPr lang="en-CA" smtClean="0"/>
              <a:pPr/>
              <a:t>13</a:t>
            </a:fld>
            <a:endParaRPr lang="en-CA"/>
          </a:p>
        </p:txBody>
      </p:sp>
      <p:pic>
        <p:nvPicPr>
          <p:cNvPr id="5" name="Picture 4" descr="A close-up of a document&#10;&#10;Description automatically generated">
            <a:extLst>
              <a:ext uri="{FF2B5EF4-FFF2-40B4-BE49-F238E27FC236}">
                <a16:creationId xmlns:a16="http://schemas.microsoft.com/office/drawing/2014/main" id="{D87DB6D4-E6AE-77CB-336C-D96BF9575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400" y="1418400"/>
            <a:ext cx="6745976" cy="5212800"/>
          </a:xfrm>
          <a:prstGeom prst="rect">
            <a:avLst/>
          </a:prstGeom>
          <a:ln w="19050">
            <a:solidFill>
              <a:schemeClr val="tx1"/>
            </a:solidFill>
          </a:ln>
        </p:spPr>
      </p:pic>
    </p:spTree>
    <p:extLst>
      <p:ext uri="{BB962C8B-B14F-4D97-AF65-F5344CB8AC3E}">
        <p14:creationId xmlns:p14="http://schemas.microsoft.com/office/powerpoint/2010/main" val="398341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a:extLst>
              <a:ext uri="{FF2B5EF4-FFF2-40B4-BE49-F238E27FC236}">
                <a16:creationId xmlns:a16="http://schemas.microsoft.com/office/drawing/2014/main" id="{CFE4DDCA-57D5-475B-9B92-BA7D56EF30F5}"/>
              </a:ext>
            </a:extLst>
          </p:cNvPr>
          <p:cNvSpPr>
            <a:spLocks noGrp="1" noChangeArrowheads="1"/>
          </p:cNvSpPr>
          <p:nvPr>
            <p:ph type="title"/>
          </p:nvPr>
        </p:nvSpPr>
        <p:spPr/>
        <p:txBody>
          <a:bodyPr/>
          <a:lstStyle/>
          <a:p>
            <a:r>
              <a:rPr lang="en-US" altLang="en-US" dirty="0"/>
              <a:t>2024 BCCH DKA PROTOCOL – FILLABLE</a:t>
            </a:r>
          </a:p>
        </p:txBody>
      </p:sp>
      <p:sp>
        <p:nvSpPr>
          <p:cNvPr id="2" name="Slide Number Placeholder 1">
            <a:extLst>
              <a:ext uri="{FF2B5EF4-FFF2-40B4-BE49-F238E27FC236}">
                <a16:creationId xmlns:a16="http://schemas.microsoft.com/office/drawing/2014/main" id="{A0AFEEA0-84FD-4765-8F6D-7E141DA4E884}"/>
              </a:ext>
            </a:extLst>
          </p:cNvPr>
          <p:cNvSpPr>
            <a:spLocks noGrp="1"/>
          </p:cNvSpPr>
          <p:nvPr>
            <p:ph type="sldNum" sz="quarter" idx="12"/>
          </p:nvPr>
        </p:nvSpPr>
        <p:spPr/>
        <p:txBody>
          <a:bodyPr/>
          <a:lstStyle/>
          <a:p>
            <a:fld id="{66642F57-CEBD-40E4-87A8-FD409F1E3EAC}" type="slidenum">
              <a:rPr lang="en-CA" smtClean="0"/>
              <a:pPr/>
              <a:t>14</a:t>
            </a:fld>
            <a:endParaRPr lang="en-CA"/>
          </a:p>
        </p:txBody>
      </p:sp>
      <p:pic>
        <p:nvPicPr>
          <p:cNvPr id="4" name="Picture 3" descr="A screenshot of a medical form&#10;&#10;Description automatically generated">
            <a:extLst>
              <a:ext uri="{FF2B5EF4-FFF2-40B4-BE49-F238E27FC236}">
                <a16:creationId xmlns:a16="http://schemas.microsoft.com/office/drawing/2014/main" id="{71C1CAAC-B1EF-B4D1-517B-D6ABB9D23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400" y="1418400"/>
            <a:ext cx="6745976" cy="5212800"/>
          </a:xfrm>
          <a:prstGeom prst="rect">
            <a:avLst/>
          </a:prstGeom>
          <a:ln w="19050">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a:extLst>
              <a:ext uri="{FF2B5EF4-FFF2-40B4-BE49-F238E27FC236}">
                <a16:creationId xmlns:a16="http://schemas.microsoft.com/office/drawing/2014/main" id="{DB4C636E-6E91-45BD-8316-2E5115C51CC7}"/>
              </a:ext>
            </a:extLst>
          </p:cNvPr>
          <p:cNvSpPr>
            <a:spLocks noGrp="1" noChangeArrowheads="1"/>
          </p:cNvSpPr>
          <p:nvPr>
            <p:ph type="title"/>
          </p:nvPr>
        </p:nvSpPr>
        <p:spPr/>
        <p:txBody>
          <a:bodyPr/>
          <a:lstStyle/>
          <a:p>
            <a:r>
              <a:rPr lang="en-US" altLang="en-US" dirty="0"/>
              <a:t>DKA MEDICAL DOCUMENTS</a:t>
            </a:r>
          </a:p>
        </p:txBody>
      </p:sp>
      <p:sp>
        <p:nvSpPr>
          <p:cNvPr id="2" name="Slide Number Placeholder 1">
            <a:extLst>
              <a:ext uri="{FF2B5EF4-FFF2-40B4-BE49-F238E27FC236}">
                <a16:creationId xmlns:a16="http://schemas.microsoft.com/office/drawing/2014/main" id="{59BF4268-431A-48A7-85A3-A0F2A6DE59D3}"/>
              </a:ext>
            </a:extLst>
          </p:cNvPr>
          <p:cNvSpPr>
            <a:spLocks noGrp="1"/>
          </p:cNvSpPr>
          <p:nvPr>
            <p:ph type="sldNum" sz="quarter" idx="12"/>
          </p:nvPr>
        </p:nvSpPr>
        <p:spPr/>
        <p:txBody>
          <a:bodyPr/>
          <a:lstStyle/>
          <a:p>
            <a:fld id="{66642F57-CEBD-40E4-87A8-FD409F1E3EAC}" type="slidenum">
              <a:rPr lang="en-CA" smtClean="0"/>
              <a:pPr/>
              <a:t>15</a:t>
            </a:fld>
            <a:endParaRPr lang="en-CA"/>
          </a:p>
        </p:txBody>
      </p:sp>
      <p:grpSp>
        <p:nvGrpSpPr>
          <p:cNvPr id="10" name="Group 9">
            <a:extLst>
              <a:ext uri="{FF2B5EF4-FFF2-40B4-BE49-F238E27FC236}">
                <a16:creationId xmlns:a16="http://schemas.microsoft.com/office/drawing/2014/main" id="{F00EDEA9-D905-40A2-A44D-18BB030A0866}"/>
              </a:ext>
            </a:extLst>
          </p:cNvPr>
          <p:cNvGrpSpPr/>
          <p:nvPr/>
        </p:nvGrpSpPr>
        <p:grpSpPr>
          <a:xfrm>
            <a:off x="1925096" y="1418400"/>
            <a:ext cx="8365386" cy="5212800"/>
            <a:chOff x="3445614" y="1418400"/>
            <a:chExt cx="8365386" cy="5212800"/>
          </a:xfrm>
        </p:grpSpPr>
        <p:pic>
          <p:nvPicPr>
            <p:cNvPr id="7" name="Picture 6" descr="A medical form with a checklist&#10;&#10;Description automatically generated with medium confidence">
              <a:extLst>
                <a:ext uri="{FF2B5EF4-FFF2-40B4-BE49-F238E27FC236}">
                  <a16:creationId xmlns:a16="http://schemas.microsoft.com/office/drawing/2014/main" id="{6F36F1B0-DA80-EC1B-E140-944330554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614" y="1418400"/>
              <a:ext cx="4029145" cy="5212800"/>
            </a:xfrm>
            <a:prstGeom prst="rect">
              <a:avLst/>
            </a:prstGeom>
            <a:ln w="19050">
              <a:solidFill>
                <a:schemeClr val="tx1"/>
              </a:solidFill>
            </a:ln>
          </p:spPr>
        </p:pic>
        <p:pic>
          <p:nvPicPr>
            <p:cNvPr id="9" name="Picture 8" descr="A medical document with text&#10;&#10;Description automatically generated with medium confidence">
              <a:extLst>
                <a:ext uri="{FF2B5EF4-FFF2-40B4-BE49-F238E27FC236}">
                  <a16:creationId xmlns:a16="http://schemas.microsoft.com/office/drawing/2014/main" id="{152F12F8-BBAF-C82B-0972-51C84C4A0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604" y="1418400"/>
              <a:ext cx="4029396" cy="5212800"/>
            </a:xfrm>
            <a:prstGeom prst="rect">
              <a:avLst/>
            </a:prstGeom>
            <a:ln w="19050">
              <a:solidFill>
                <a:schemeClr val="tx1"/>
              </a:solid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a:extLst>
              <a:ext uri="{FF2B5EF4-FFF2-40B4-BE49-F238E27FC236}">
                <a16:creationId xmlns:a16="http://schemas.microsoft.com/office/drawing/2014/main" id="{0AAD09BE-D97B-4702-9B14-71620E4C0BE9}"/>
              </a:ext>
            </a:extLst>
          </p:cNvPr>
          <p:cNvSpPr>
            <a:spLocks noGrp="1" noChangeArrowheads="1"/>
          </p:cNvSpPr>
          <p:nvPr>
            <p:ph type="title"/>
          </p:nvPr>
        </p:nvSpPr>
        <p:spPr/>
        <p:txBody>
          <a:bodyPr/>
          <a:lstStyle/>
          <a:p>
            <a:r>
              <a:rPr lang="en-US" altLang="en-US" cap="small" dirty="0"/>
              <a:t>SAMPLE PRESCRIBER ORDERS FOR DKA</a:t>
            </a:r>
          </a:p>
        </p:txBody>
      </p:sp>
      <p:sp>
        <p:nvSpPr>
          <p:cNvPr id="2" name="Slide Number Placeholder 1">
            <a:extLst>
              <a:ext uri="{FF2B5EF4-FFF2-40B4-BE49-F238E27FC236}">
                <a16:creationId xmlns:a16="http://schemas.microsoft.com/office/drawing/2014/main" id="{3FEE9D2B-F1C3-49ED-9CFA-AFB7C7A16742}"/>
              </a:ext>
            </a:extLst>
          </p:cNvPr>
          <p:cNvSpPr>
            <a:spLocks noGrp="1"/>
          </p:cNvSpPr>
          <p:nvPr>
            <p:ph type="sldNum" sz="quarter" idx="12"/>
          </p:nvPr>
        </p:nvSpPr>
        <p:spPr/>
        <p:txBody>
          <a:bodyPr/>
          <a:lstStyle/>
          <a:p>
            <a:fld id="{66642F57-CEBD-40E4-87A8-FD409F1E3EAC}" type="slidenum">
              <a:rPr lang="en-CA" smtClean="0"/>
              <a:pPr/>
              <a:t>16</a:t>
            </a:fld>
            <a:endParaRPr lang="en-CA"/>
          </a:p>
        </p:txBody>
      </p:sp>
      <p:pic>
        <p:nvPicPr>
          <p:cNvPr id="5" name="Picture 4" descr="A close-up of a questionnaire&#10;&#10;Description automatically generated">
            <a:extLst>
              <a:ext uri="{FF2B5EF4-FFF2-40B4-BE49-F238E27FC236}">
                <a16:creationId xmlns:a16="http://schemas.microsoft.com/office/drawing/2014/main" id="{FC326D86-5BC1-D2C7-1975-B01E152DF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503" y="1418400"/>
            <a:ext cx="4028073" cy="5212800"/>
          </a:xfrm>
          <a:prstGeom prst="rect">
            <a:avLst/>
          </a:prstGeom>
          <a:ln w="19050">
            <a:solidFill>
              <a:schemeClr val="tx2"/>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a:extLst>
              <a:ext uri="{FF2B5EF4-FFF2-40B4-BE49-F238E27FC236}">
                <a16:creationId xmlns:a16="http://schemas.microsoft.com/office/drawing/2014/main" id="{DB4C636E-6E91-45BD-8316-2E5115C51CC7}"/>
              </a:ext>
            </a:extLst>
          </p:cNvPr>
          <p:cNvSpPr>
            <a:spLocks noGrp="1" noChangeArrowheads="1"/>
          </p:cNvSpPr>
          <p:nvPr>
            <p:ph type="title"/>
          </p:nvPr>
        </p:nvSpPr>
        <p:spPr/>
        <p:txBody>
          <a:bodyPr/>
          <a:lstStyle/>
          <a:p>
            <a:r>
              <a:rPr lang="en-US" altLang="en-US" dirty="0"/>
              <a:t>DKA NURSING DOCUMENTS</a:t>
            </a:r>
          </a:p>
        </p:txBody>
      </p:sp>
      <p:sp>
        <p:nvSpPr>
          <p:cNvPr id="2" name="Slide Number Placeholder 1">
            <a:extLst>
              <a:ext uri="{FF2B5EF4-FFF2-40B4-BE49-F238E27FC236}">
                <a16:creationId xmlns:a16="http://schemas.microsoft.com/office/drawing/2014/main" id="{59BF4268-431A-48A7-85A3-A0F2A6DE59D3}"/>
              </a:ext>
            </a:extLst>
          </p:cNvPr>
          <p:cNvSpPr>
            <a:spLocks noGrp="1"/>
          </p:cNvSpPr>
          <p:nvPr>
            <p:ph type="sldNum" sz="quarter" idx="12"/>
          </p:nvPr>
        </p:nvSpPr>
        <p:spPr/>
        <p:txBody>
          <a:bodyPr/>
          <a:lstStyle/>
          <a:p>
            <a:fld id="{66642F57-CEBD-40E4-87A8-FD409F1E3EAC}" type="slidenum">
              <a:rPr lang="en-CA" smtClean="0"/>
              <a:pPr/>
              <a:t>17</a:t>
            </a:fld>
            <a:endParaRPr lang="en-CA"/>
          </a:p>
        </p:txBody>
      </p:sp>
      <p:grpSp>
        <p:nvGrpSpPr>
          <p:cNvPr id="10" name="Group 9">
            <a:extLst>
              <a:ext uri="{FF2B5EF4-FFF2-40B4-BE49-F238E27FC236}">
                <a16:creationId xmlns:a16="http://schemas.microsoft.com/office/drawing/2014/main" id="{AEF77CE5-8819-D119-0E16-32C2C89E0BAA}"/>
              </a:ext>
            </a:extLst>
          </p:cNvPr>
          <p:cNvGrpSpPr/>
          <p:nvPr/>
        </p:nvGrpSpPr>
        <p:grpSpPr>
          <a:xfrm>
            <a:off x="1106992" y="1418400"/>
            <a:ext cx="9993278" cy="5212800"/>
            <a:chOff x="979522" y="822600"/>
            <a:chExt cx="9993278" cy="5212800"/>
          </a:xfrm>
        </p:grpSpPr>
        <p:pic>
          <p:nvPicPr>
            <p:cNvPr id="7" name="Picture 6" descr="A medical report with text&#10;&#10;Description automatically generated with medium confidence">
              <a:extLst>
                <a:ext uri="{FF2B5EF4-FFF2-40B4-BE49-F238E27FC236}">
                  <a16:creationId xmlns:a16="http://schemas.microsoft.com/office/drawing/2014/main" id="{0AC55A6A-013B-2E2B-418A-CE1D920CE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404" y="822600"/>
              <a:ext cx="4029396" cy="5212800"/>
            </a:xfrm>
            <a:prstGeom prst="rect">
              <a:avLst/>
            </a:prstGeom>
            <a:ln w="19050">
              <a:solidFill>
                <a:schemeClr val="tx1"/>
              </a:solidFill>
            </a:ln>
          </p:spPr>
        </p:pic>
        <p:pic>
          <p:nvPicPr>
            <p:cNvPr id="9" name="Picture 8" descr="A close-up of a medical form&#10;&#10;Description automatically generated">
              <a:extLst>
                <a:ext uri="{FF2B5EF4-FFF2-40B4-BE49-F238E27FC236}">
                  <a16:creationId xmlns:a16="http://schemas.microsoft.com/office/drawing/2014/main" id="{3FB6EB54-673E-13F8-C5DA-4B6C2E9FC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22" y="1256400"/>
              <a:ext cx="5623200" cy="4345200"/>
            </a:xfrm>
            <a:prstGeom prst="rect">
              <a:avLst/>
            </a:prstGeom>
            <a:ln w="19050">
              <a:solidFill>
                <a:schemeClr val="tx1"/>
              </a:solidFill>
            </a:ln>
          </p:spPr>
        </p:pic>
      </p:grpSp>
    </p:spTree>
    <p:extLst>
      <p:ext uri="{BB962C8B-B14F-4D97-AF65-F5344CB8AC3E}">
        <p14:creationId xmlns:p14="http://schemas.microsoft.com/office/powerpoint/2010/main" val="132918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BCCH DKA PROTOCOL 2024: TIMELINE</a:t>
            </a:r>
          </a:p>
        </p:txBody>
      </p:sp>
      <p:sp>
        <p:nvSpPr>
          <p:cNvPr id="3" name="Content Placeholder 2"/>
          <p:cNvSpPr>
            <a:spLocks noGrp="1"/>
          </p:cNvSpPr>
          <p:nvPr>
            <p:ph idx="1"/>
          </p:nvPr>
        </p:nvSpPr>
        <p:spPr/>
        <p:txBody>
          <a:bodyPr/>
          <a:lstStyle/>
          <a:p>
            <a:r>
              <a:rPr lang="en-CA" dirty="0"/>
              <a:t>on admission: weight, vitals, assessment and stabilization</a:t>
            </a:r>
          </a:p>
          <a:p>
            <a:r>
              <a:rPr lang="en-CA" dirty="0"/>
              <a:t>first 20–30 minutes: fluid resuscitation</a:t>
            </a:r>
          </a:p>
          <a:p>
            <a:r>
              <a:rPr lang="en-CA" dirty="0"/>
              <a:t>30 min–36 h:</a:t>
            </a:r>
          </a:p>
          <a:p>
            <a:pPr lvl="1"/>
            <a:r>
              <a:rPr lang="en-CA" dirty="0"/>
              <a:t>fluid replacement</a:t>
            </a:r>
          </a:p>
          <a:p>
            <a:pPr lvl="1"/>
            <a:r>
              <a:rPr lang="en-CA" dirty="0"/>
              <a:t>insulin infusion (no sooner than 60 min)</a:t>
            </a:r>
          </a:p>
          <a:p>
            <a:pPr lvl="1"/>
            <a:r>
              <a:rPr lang="en-CA" dirty="0"/>
              <a:t>addition of glucose</a:t>
            </a:r>
          </a:p>
          <a:p>
            <a:r>
              <a:rPr lang="en-CA" dirty="0"/>
              <a:t>throughout:</a:t>
            </a:r>
          </a:p>
          <a:p>
            <a:pPr lvl="1"/>
            <a:r>
              <a:rPr lang="en-CA" dirty="0"/>
              <a:t>careful monitoring, reassessment</a:t>
            </a:r>
          </a:p>
          <a:p>
            <a:pPr lvl="1"/>
            <a:r>
              <a:rPr lang="en-CA" dirty="0"/>
              <a:t>titration of fluids, electrolytes, glucose, insulin</a:t>
            </a:r>
          </a:p>
        </p:txBody>
      </p:sp>
      <p:sp>
        <p:nvSpPr>
          <p:cNvPr id="4" name="Slide Number Placeholder 3"/>
          <p:cNvSpPr>
            <a:spLocks noGrp="1"/>
          </p:cNvSpPr>
          <p:nvPr>
            <p:ph type="sldNum" sz="quarter" idx="12"/>
          </p:nvPr>
        </p:nvSpPr>
        <p:spPr/>
        <p:txBody>
          <a:bodyPr/>
          <a:lstStyle/>
          <a:p>
            <a:fld id="{66642F57-CEBD-40E4-87A8-FD409F1E3EAC}" type="slidenum">
              <a:rPr lang="en-CA" smtClean="0"/>
              <a:pPr/>
              <a:t>18</a:t>
            </a:fld>
            <a:endParaRPr lang="en-CA"/>
          </a:p>
        </p:txBody>
      </p:sp>
    </p:spTree>
    <p:extLst>
      <p:ext uri="{BB962C8B-B14F-4D97-AF65-F5344CB8AC3E}">
        <p14:creationId xmlns:p14="http://schemas.microsoft.com/office/powerpoint/2010/main" val="336334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65AAD58B-4439-4802-9D39-DD8BA3CCD3C1}"/>
              </a:ext>
            </a:extLst>
          </p:cNvPr>
          <p:cNvSpPr>
            <a:spLocks noGrp="1" noChangeArrowheads="1"/>
          </p:cNvSpPr>
          <p:nvPr>
            <p:ph type="title"/>
          </p:nvPr>
        </p:nvSpPr>
        <p:spPr/>
        <p:txBody>
          <a:bodyPr/>
          <a:lstStyle/>
          <a:p>
            <a:r>
              <a:rPr lang="en-US" altLang="en-US"/>
              <a:t>INITIAL ER MANAGEMENT</a:t>
            </a:r>
          </a:p>
        </p:txBody>
      </p:sp>
      <p:sp>
        <p:nvSpPr>
          <p:cNvPr id="27651" name="Rectangle 6">
            <a:extLst>
              <a:ext uri="{FF2B5EF4-FFF2-40B4-BE49-F238E27FC236}">
                <a16:creationId xmlns:a16="http://schemas.microsoft.com/office/drawing/2014/main" id="{389C3609-DE34-4C9D-87FF-703B557467DC}"/>
              </a:ext>
            </a:extLst>
          </p:cNvPr>
          <p:cNvSpPr>
            <a:spLocks noGrp="1" noChangeArrowheads="1"/>
          </p:cNvSpPr>
          <p:nvPr>
            <p:ph idx="1"/>
          </p:nvPr>
        </p:nvSpPr>
        <p:spPr/>
        <p:txBody>
          <a:bodyPr/>
          <a:lstStyle/>
          <a:p>
            <a:r>
              <a:rPr lang="en-US" altLang="en-US" dirty="0"/>
              <a:t>ABC’s and GCS</a:t>
            </a:r>
          </a:p>
          <a:p>
            <a:r>
              <a:rPr lang="en-US" altLang="en-US" dirty="0"/>
              <a:t>weigh patient</a:t>
            </a:r>
          </a:p>
          <a:p>
            <a:r>
              <a:rPr lang="en-US" altLang="en-US" dirty="0"/>
              <a:t>insert large-bore IV</a:t>
            </a:r>
          </a:p>
          <a:p>
            <a:r>
              <a:rPr lang="en-US" altLang="en-US" dirty="0"/>
              <a:t>check chemistries, CBG, urine/blood ketones</a:t>
            </a:r>
          </a:p>
          <a:p>
            <a:r>
              <a:rPr lang="en-US" altLang="en-US" dirty="0"/>
              <a:t>evaluate dehydration</a:t>
            </a:r>
          </a:p>
          <a:p>
            <a:r>
              <a:rPr lang="en-US" altLang="en-US" dirty="0"/>
              <a:t>think about underlying illness (infection, etc.)</a:t>
            </a:r>
          </a:p>
        </p:txBody>
      </p:sp>
      <p:sp>
        <p:nvSpPr>
          <p:cNvPr id="2" name="Slide Number Placeholder 1">
            <a:extLst>
              <a:ext uri="{FF2B5EF4-FFF2-40B4-BE49-F238E27FC236}">
                <a16:creationId xmlns:a16="http://schemas.microsoft.com/office/drawing/2014/main" id="{9E93E3C8-EFA5-4B40-A7BF-C46E5A938FD9}"/>
              </a:ext>
            </a:extLst>
          </p:cNvPr>
          <p:cNvSpPr>
            <a:spLocks noGrp="1"/>
          </p:cNvSpPr>
          <p:nvPr>
            <p:ph type="sldNum" sz="quarter" idx="12"/>
          </p:nvPr>
        </p:nvSpPr>
        <p:spPr/>
        <p:txBody>
          <a:bodyPr/>
          <a:lstStyle/>
          <a:p>
            <a:fld id="{66642F57-CEBD-40E4-87A8-FD409F1E3EAC}" type="slidenum">
              <a:rPr lang="en-CA" smtClean="0"/>
              <a:pPr/>
              <a:t>19</a:t>
            </a:fld>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6CF187EC-FB4A-43A3-B56C-E5400B50AE2A}"/>
              </a:ext>
            </a:extLst>
          </p:cNvPr>
          <p:cNvSpPr>
            <a:spLocks noGrp="1" noChangeArrowheads="1"/>
          </p:cNvSpPr>
          <p:nvPr>
            <p:ph type="title"/>
          </p:nvPr>
        </p:nvSpPr>
        <p:spPr/>
        <p:txBody>
          <a:bodyPr/>
          <a:lstStyle/>
          <a:p>
            <a:r>
              <a:rPr lang="en-GB" altLang="en-US"/>
              <a:t>DIAGNOSIS OF DKA</a:t>
            </a:r>
          </a:p>
        </p:txBody>
      </p:sp>
      <p:sp>
        <p:nvSpPr>
          <p:cNvPr id="10246" name="Rectangle 6">
            <a:extLst>
              <a:ext uri="{FF2B5EF4-FFF2-40B4-BE49-F238E27FC236}">
                <a16:creationId xmlns:a16="http://schemas.microsoft.com/office/drawing/2014/main" id="{5E908621-BCAB-47C7-A569-616EA20A7FF3}"/>
              </a:ext>
            </a:extLst>
          </p:cNvPr>
          <p:cNvSpPr>
            <a:spLocks noGrp="1" noChangeArrowheads="1"/>
          </p:cNvSpPr>
          <p:nvPr>
            <p:ph idx="1"/>
          </p:nvPr>
        </p:nvSpPr>
        <p:spPr/>
        <p:txBody>
          <a:bodyPr/>
          <a:lstStyle/>
          <a:p>
            <a:r>
              <a:rPr lang="en-GB" altLang="en-US" dirty="0"/>
              <a:t>hyperglycemia: blood glucose &gt;11.1 mmol/L</a:t>
            </a:r>
          </a:p>
          <a:p>
            <a:r>
              <a:rPr lang="en-GB" altLang="en-US" dirty="0"/>
              <a:t>acidosis: venous pH &lt;7.3 or HCO</a:t>
            </a:r>
            <a:r>
              <a:rPr lang="en-GB" altLang="en-US" baseline="-25000" dirty="0"/>
              <a:t>3</a:t>
            </a:r>
            <a:r>
              <a:rPr lang="en-GB" altLang="en-US" baseline="30000" dirty="0"/>
              <a:t>–</a:t>
            </a:r>
            <a:r>
              <a:rPr lang="en-GB" altLang="en-US" dirty="0"/>
              <a:t> &lt;18 mmol/L</a:t>
            </a:r>
          </a:p>
          <a:p>
            <a:r>
              <a:rPr lang="en-GB" altLang="en-US" dirty="0"/>
              <a:t>ketones:</a:t>
            </a:r>
          </a:p>
          <a:p>
            <a:pPr lvl="1"/>
            <a:r>
              <a:rPr lang="en-GB" altLang="en-US" dirty="0">
                <a:latin typeface="Open Sans" panose="020B0606030504020204" pitchFamily="34" charset="0"/>
                <a:ea typeface="Open Sans" panose="020B0606030504020204" pitchFamily="34" charset="0"/>
                <a:cs typeface="Open Sans" panose="020B0606030504020204" pitchFamily="34" charset="0"/>
              </a:rPr>
              <a:t>plasma β</a:t>
            </a:r>
            <a:r>
              <a:rPr lang="en-CA" altLang="en-US" dirty="0">
                <a:latin typeface="Open Sans" panose="020B0606030504020204" pitchFamily="34" charset="0"/>
                <a:ea typeface="Open Sans" panose="020B0606030504020204" pitchFamily="34" charset="0"/>
                <a:cs typeface="Open Sans" panose="020B0606030504020204" pitchFamily="34" charset="0"/>
              </a:rPr>
              <a:t>-hydroxybutyrate ≥3 mmol/L</a:t>
            </a:r>
          </a:p>
          <a:p>
            <a:pPr lvl="1"/>
            <a:r>
              <a:rPr lang="en-CA" altLang="en-US" dirty="0">
                <a:latin typeface="Open Sans" panose="020B0606030504020204" pitchFamily="34" charset="0"/>
                <a:ea typeface="Open Sans" panose="020B0606030504020204" pitchFamily="34" charset="0"/>
                <a:cs typeface="Open Sans" panose="020B0606030504020204" pitchFamily="34" charset="0"/>
              </a:rPr>
              <a:t>moderate–large ketonuria (≥2+)</a:t>
            </a:r>
            <a:endParaRPr lang="en-GB" altLang="en-US" dirty="0"/>
          </a:p>
          <a:p>
            <a:endParaRPr lang="en-GB" altLang="en-US" dirty="0"/>
          </a:p>
          <a:p>
            <a:r>
              <a:rPr lang="en-GB" altLang="en-US" dirty="0"/>
              <a:t>~10–20% of kids with new-onset T1D present</a:t>
            </a:r>
            <a:br>
              <a:rPr lang="en-GB" altLang="en-US" dirty="0"/>
            </a:br>
            <a:r>
              <a:rPr lang="en-GB" altLang="en-US" dirty="0"/>
              <a:t>in DKA</a:t>
            </a:r>
          </a:p>
          <a:p>
            <a:r>
              <a:rPr lang="en-GB" altLang="en-US" dirty="0" err="1"/>
              <a:t>DDx</a:t>
            </a:r>
            <a:r>
              <a:rPr lang="en-GB" altLang="en-US" dirty="0"/>
              <a:t>: hyperglycemic hyperosmolar state</a:t>
            </a:r>
          </a:p>
        </p:txBody>
      </p:sp>
      <p:sp>
        <p:nvSpPr>
          <p:cNvPr id="4" name="Slide Number Placeholder 3">
            <a:extLst>
              <a:ext uri="{FF2B5EF4-FFF2-40B4-BE49-F238E27FC236}">
                <a16:creationId xmlns:a16="http://schemas.microsoft.com/office/drawing/2014/main" id="{59EF7093-EA40-4EAD-8FD2-1362A2E87051}"/>
              </a:ext>
            </a:extLst>
          </p:cNvPr>
          <p:cNvSpPr>
            <a:spLocks noGrp="1"/>
          </p:cNvSpPr>
          <p:nvPr>
            <p:ph type="sldNum" sz="quarter" idx="12"/>
          </p:nvPr>
        </p:nvSpPr>
        <p:spPr/>
        <p:txBody>
          <a:bodyPr/>
          <a:lstStyle/>
          <a:p>
            <a:fld id="{66642F57-CEBD-40E4-87A8-FD409F1E3EAC}" type="slidenum">
              <a:rPr lang="en-CA" smtClean="0"/>
              <a:pPr/>
              <a:t>2</a:t>
            </a:fld>
            <a:endParaRPr lang="en-CA"/>
          </a:p>
        </p:txBody>
      </p:sp>
      <p:pic>
        <p:nvPicPr>
          <p:cNvPr id="5" name="Picture 4">
            <a:extLst>
              <a:ext uri="{FF2B5EF4-FFF2-40B4-BE49-F238E27FC236}">
                <a16:creationId xmlns:a16="http://schemas.microsoft.com/office/drawing/2014/main" id="{BC0A6B30-24B8-4D9B-9F17-D071E9F5D19F}"/>
              </a:ext>
            </a:extLst>
          </p:cNvPr>
          <p:cNvPicPr>
            <a:picLocks noChangeAspect="1"/>
          </p:cNvPicPr>
          <p:nvPr/>
        </p:nvPicPr>
        <p:blipFill>
          <a:blip r:embed="rId2"/>
          <a:stretch>
            <a:fillRect/>
          </a:stretch>
        </p:blipFill>
        <p:spPr>
          <a:xfrm>
            <a:off x="8077200" y="1828800"/>
            <a:ext cx="3017787" cy="39814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37E5C000-C720-4321-82BC-D69BABB11B79}"/>
              </a:ext>
            </a:extLst>
          </p:cNvPr>
          <p:cNvSpPr>
            <a:spLocks noGrp="1" noChangeArrowheads="1"/>
          </p:cNvSpPr>
          <p:nvPr>
            <p:ph type="title"/>
          </p:nvPr>
        </p:nvSpPr>
        <p:spPr/>
        <p:txBody>
          <a:bodyPr/>
          <a:lstStyle/>
          <a:p>
            <a:r>
              <a:rPr lang="en-US" altLang="en-US"/>
              <a:t>EVALUATING DEHYDRATION</a:t>
            </a:r>
          </a:p>
        </p:txBody>
      </p:sp>
      <p:sp>
        <p:nvSpPr>
          <p:cNvPr id="30723" name="Rectangle 6">
            <a:extLst>
              <a:ext uri="{FF2B5EF4-FFF2-40B4-BE49-F238E27FC236}">
                <a16:creationId xmlns:a16="http://schemas.microsoft.com/office/drawing/2014/main" id="{8426338F-0608-4CC1-BC00-176177457E64}"/>
              </a:ext>
            </a:extLst>
          </p:cNvPr>
          <p:cNvSpPr>
            <a:spLocks noGrp="1" noChangeArrowheads="1"/>
          </p:cNvSpPr>
          <p:nvPr>
            <p:ph sz="half" idx="1"/>
          </p:nvPr>
        </p:nvSpPr>
        <p:spPr/>
        <p:txBody>
          <a:bodyPr/>
          <a:lstStyle/>
          <a:p>
            <a:r>
              <a:rPr lang="en-US" altLang="en-US" dirty="0"/>
              <a:t>best:</a:t>
            </a:r>
          </a:p>
          <a:p>
            <a:pPr lvl="1"/>
            <a:r>
              <a:rPr lang="en-US" altLang="en-US" dirty="0"/>
              <a:t>prolonged capillary refill</a:t>
            </a:r>
            <a:br>
              <a:rPr lang="en-US" altLang="en-US" dirty="0"/>
            </a:br>
            <a:r>
              <a:rPr lang="en-US" altLang="en-US" dirty="0"/>
              <a:t>(&gt;1.5–2 sec)</a:t>
            </a:r>
          </a:p>
          <a:p>
            <a:pPr lvl="1"/>
            <a:r>
              <a:rPr lang="en-US" altLang="en-US" dirty="0"/>
              <a:t>abnormal skin turgor</a:t>
            </a:r>
          </a:p>
          <a:p>
            <a:pPr lvl="1"/>
            <a:r>
              <a:rPr lang="en-US" altLang="en-US" dirty="0"/>
              <a:t>abnormal respiratory pattern</a:t>
            </a:r>
          </a:p>
          <a:p>
            <a:r>
              <a:rPr lang="en-US" altLang="en-US" dirty="0"/>
              <a:t>also:</a:t>
            </a:r>
          </a:p>
          <a:p>
            <a:pPr lvl="1"/>
            <a:r>
              <a:rPr lang="en-US" altLang="en-US" dirty="0"/>
              <a:t>no tears</a:t>
            </a:r>
          </a:p>
          <a:p>
            <a:pPr lvl="1"/>
            <a:r>
              <a:rPr lang="en-US" altLang="en-US" dirty="0"/>
              <a:t>weak pulses</a:t>
            </a:r>
          </a:p>
          <a:p>
            <a:pPr lvl="1"/>
            <a:r>
              <a:rPr lang="en-US" altLang="en-US" dirty="0"/>
              <a:t>cool extremities</a:t>
            </a:r>
          </a:p>
          <a:p>
            <a:pPr lvl="1"/>
            <a:r>
              <a:rPr lang="en-US" altLang="en-US" dirty="0">
                <a:sym typeface="Wingdings" panose="05000000000000000000" pitchFamily="2" charset="2"/>
              </a:rPr>
              <a:t> </a:t>
            </a:r>
            <a:r>
              <a:rPr lang="en-US" altLang="en-US" dirty="0"/>
              <a:t>HR</a:t>
            </a:r>
          </a:p>
        </p:txBody>
      </p:sp>
      <p:sp>
        <p:nvSpPr>
          <p:cNvPr id="3" name="Content Placeholder 2"/>
          <p:cNvSpPr>
            <a:spLocks noGrp="1"/>
          </p:cNvSpPr>
          <p:nvPr>
            <p:ph sz="half" idx="2"/>
          </p:nvPr>
        </p:nvSpPr>
        <p:spPr/>
        <p:txBody>
          <a:bodyPr/>
          <a:lstStyle/>
          <a:p>
            <a:r>
              <a:rPr lang="en-US" altLang="en-US" dirty="0"/>
              <a:t>poor:</a:t>
            </a:r>
          </a:p>
          <a:p>
            <a:pPr lvl="1"/>
            <a:r>
              <a:rPr lang="en-US" altLang="en-US" dirty="0"/>
              <a:t>dry mouth</a:t>
            </a:r>
          </a:p>
          <a:p>
            <a:pPr lvl="1"/>
            <a:r>
              <a:rPr lang="en-US" altLang="en-US" dirty="0"/>
              <a:t>urine output</a:t>
            </a:r>
          </a:p>
          <a:p>
            <a:pPr lvl="1"/>
            <a:r>
              <a:rPr lang="en-US" altLang="en-US" dirty="0"/>
              <a:t>BP</a:t>
            </a:r>
          </a:p>
          <a:p>
            <a:pPr lvl="1"/>
            <a:r>
              <a:rPr lang="en-US" altLang="en-US" dirty="0"/>
              <a:t>weight</a:t>
            </a:r>
          </a:p>
        </p:txBody>
      </p:sp>
      <p:sp>
        <p:nvSpPr>
          <p:cNvPr id="2" name="Slide Number Placeholder 1">
            <a:extLst>
              <a:ext uri="{FF2B5EF4-FFF2-40B4-BE49-F238E27FC236}">
                <a16:creationId xmlns:a16="http://schemas.microsoft.com/office/drawing/2014/main" id="{06FA8FE2-21F0-4071-93B6-5F7B54682585}"/>
              </a:ext>
            </a:extLst>
          </p:cNvPr>
          <p:cNvSpPr>
            <a:spLocks noGrp="1"/>
          </p:cNvSpPr>
          <p:nvPr>
            <p:ph type="sldNum" sz="quarter" idx="12"/>
          </p:nvPr>
        </p:nvSpPr>
        <p:spPr/>
        <p:txBody>
          <a:bodyPr/>
          <a:lstStyle/>
          <a:p>
            <a:fld id="{66642F57-CEBD-40E4-87A8-FD409F1E3EAC}" type="slidenum">
              <a:rPr lang="en-CA" smtClean="0"/>
              <a:pPr/>
              <a:t>20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5">
            <a:extLst>
              <a:ext uri="{FF2B5EF4-FFF2-40B4-BE49-F238E27FC236}">
                <a16:creationId xmlns:a16="http://schemas.microsoft.com/office/drawing/2014/main" id="{696D1004-B56D-45B2-92A1-99147D937915}"/>
              </a:ext>
            </a:extLst>
          </p:cNvPr>
          <p:cNvSpPr>
            <a:spLocks noGrp="1" noChangeArrowheads="1"/>
          </p:cNvSpPr>
          <p:nvPr>
            <p:ph type="title"/>
          </p:nvPr>
        </p:nvSpPr>
        <p:spPr/>
        <p:txBody>
          <a:bodyPr/>
          <a:lstStyle/>
          <a:p>
            <a:pPr eaLnBrk="1" hangingPunct="1"/>
            <a:r>
              <a:rPr lang="en-US" altLang="en-US" dirty="0"/>
              <a:t>ESTIMATING DEHYDRATION </a:t>
            </a:r>
            <a:r>
              <a:rPr lang="en-US" altLang="en-US" cap="small" dirty="0"/>
              <a:t>(% body weight)</a:t>
            </a:r>
          </a:p>
        </p:txBody>
      </p:sp>
      <p:graphicFrame>
        <p:nvGraphicFramePr>
          <p:cNvPr id="27742" name="Group 94">
            <a:extLst>
              <a:ext uri="{FF2B5EF4-FFF2-40B4-BE49-F238E27FC236}">
                <a16:creationId xmlns:a16="http://schemas.microsoft.com/office/drawing/2014/main" id="{6AB67F96-DAD6-4D2A-8C32-6D6A1C5859EF}"/>
              </a:ext>
            </a:extLst>
          </p:cNvPr>
          <p:cNvGraphicFramePr>
            <a:graphicFrameLocks noGrp="1"/>
          </p:cNvGraphicFramePr>
          <p:nvPr>
            <p:extLst>
              <p:ext uri="{D42A27DB-BD31-4B8C-83A1-F6EECF244321}">
                <p14:modId xmlns:p14="http://schemas.microsoft.com/office/powerpoint/2010/main" val="3440664770"/>
              </p:ext>
            </p:extLst>
          </p:nvPr>
        </p:nvGraphicFramePr>
        <p:xfrm>
          <a:off x="2548893" y="2103120"/>
          <a:ext cx="7086600" cy="3251200"/>
        </p:xfrm>
        <a:graphic>
          <a:graphicData uri="http://schemas.openxmlformats.org/drawingml/2006/table">
            <a:tbl>
              <a:tblPr/>
              <a:tblGrid>
                <a:gridCol w="27432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tblGrid>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INFANTS</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KIDS</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MILD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MODERATE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10%</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6%</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SEVERE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Calibri" panose="020F0502020204030204" pitchFamily="34" charset="0"/>
                          <a:cs typeface="Calibri" panose="020F0502020204030204" pitchFamily="34" charset="0"/>
                        </a:rPr>
                        <a:t>15%</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 (10)%</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C59D02B2-48EC-44D4-B0B5-4227FC1B2166}"/>
              </a:ext>
            </a:extLst>
          </p:cNvPr>
          <p:cNvSpPr>
            <a:spLocks noGrp="1"/>
          </p:cNvSpPr>
          <p:nvPr>
            <p:ph type="sldNum" sz="quarter" idx="12"/>
          </p:nvPr>
        </p:nvSpPr>
        <p:spPr/>
        <p:txBody>
          <a:bodyPr/>
          <a:lstStyle/>
          <a:p>
            <a:fld id="{66642F57-CEBD-40E4-87A8-FD409F1E3EAC}" type="slidenum">
              <a:rPr lang="en-CA" smtClean="0"/>
              <a:pPr/>
              <a:t>21</a:t>
            </a:fld>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CA75C082-B98C-40AE-8B8C-346FB3551A92}"/>
              </a:ext>
            </a:extLst>
          </p:cNvPr>
          <p:cNvSpPr>
            <a:spLocks noGrp="1" noChangeArrowheads="1"/>
          </p:cNvSpPr>
          <p:nvPr>
            <p:ph type="title"/>
          </p:nvPr>
        </p:nvSpPr>
        <p:spPr/>
        <p:txBody>
          <a:bodyPr/>
          <a:lstStyle/>
          <a:p>
            <a:r>
              <a:rPr lang="en-US" altLang="en-US"/>
              <a:t>CAUTIONS IN APPROACH</a:t>
            </a:r>
          </a:p>
        </p:txBody>
      </p:sp>
      <p:sp>
        <p:nvSpPr>
          <p:cNvPr id="24582" name="Rectangle 6">
            <a:extLst>
              <a:ext uri="{FF2B5EF4-FFF2-40B4-BE49-F238E27FC236}">
                <a16:creationId xmlns:a16="http://schemas.microsoft.com/office/drawing/2014/main" id="{9B717627-5C02-4E40-9594-4EAD5279FA02}"/>
              </a:ext>
            </a:extLst>
          </p:cNvPr>
          <p:cNvSpPr>
            <a:spLocks noGrp="1" noChangeArrowheads="1"/>
          </p:cNvSpPr>
          <p:nvPr>
            <p:ph idx="1"/>
          </p:nvPr>
        </p:nvSpPr>
        <p:spPr/>
        <p:txBody>
          <a:bodyPr/>
          <a:lstStyle/>
          <a:p>
            <a:r>
              <a:rPr lang="en-US" altLang="en-US" dirty="0"/>
              <a:t>fluid and electrolyte imbalances in patients presenting in DKA can be quite disparate:</a:t>
            </a:r>
          </a:p>
          <a:p>
            <a:pPr lvl="1"/>
            <a:r>
              <a:rPr lang="en-US" altLang="en-US" dirty="0"/>
              <a:t>kid has been drinking only water all day</a:t>
            </a:r>
          </a:p>
          <a:p>
            <a:pPr lvl="1"/>
            <a:r>
              <a:rPr lang="en-US" altLang="en-US" dirty="0"/>
              <a:t>kid has been drinking juice all day</a:t>
            </a:r>
          </a:p>
          <a:p>
            <a:pPr lvl="1"/>
            <a:r>
              <a:rPr lang="en-US" altLang="en-US" dirty="0"/>
              <a:t>kid has been drinking pop all day</a:t>
            </a:r>
          </a:p>
          <a:p>
            <a:pPr lvl="1"/>
            <a:r>
              <a:rPr lang="en-US" altLang="en-US" dirty="0"/>
              <a:t>kid has been vomiting all day</a:t>
            </a:r>
          </a:p>
          <a:p>
            <a:pPr lvl="1"/>
            <a:r>
              <a:rPr lang="en-US" altLang="en-US" dirty="0"/>
              <a:t>kid has been having chicken soup all day</a:t>
            </a:r>
          </a:p>
          <a:p>
            <a:r>
              <a:rPr lang="en-US" altLang="en-US" dirty="0"/>
              <a:t>some kids may have insulin on board</a:t>
            </a:r>
          </a:p>
          <a:p>
            <a:r>
              <a:rPr lang="en-US" altLang="en-US" dirty="0"/>
              <a:t>many patients present with an element of hyperglycemic hyperosmolar state and/or hypernatremic dehydration</a:t>
            </a:r>
          </a:p>
        </p:txBody>
      </p:sp>
      <p:sp>
        <p:nvSpPr>
          <p:cNvPr id="2" name="Slide Number Placeholder 1">
            <a:extLst>
              <a:ext uri="{FF2B5EF4-FFF2-40B4-BE49-F238E27FC236}">
                <a16:creationId xmlns:a16="http://schemas.microsoft.com/office/drawing/2014/main" id="{36E629D6-2F9D-4587-910C-553E36956038}"/>
              </a:ext>
            </a:extLst>
          </p:cNvPr>
          <p:cNvSpPr>
            <a:spLocks noGrp="1"/>
          </p:cNvSpPr>
          <p:nvPr>
            <p:ph type="sldNum" sz="quarter" idx="12"/>
          </p:nvPr>
        </p:nvSpPr>
        <p:spPr/>
        <p:txBody>
          <a:bodyPr/>
          <a:lstStyle/>
          <a:p>
            <a:fld id="{66642F57-CEBD-40E4-87A8-FD409F1E3EAC}" type="slidenum">
              <a:rPr lang="en-CA" smtClean="0"/>
              <a:pPr/>
              <a:t>22</a:t>
            </a:fld>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BCCH PROTOCOL: 1</a:t>
            </a:r>
            <a:r>
              <a:rPr lang="en-CA" baseline="30000" dirty="0"/>
              <a:t>st</a:t>
            </a:r>
            <a:r>
              <a:rPr lang="en-CA" dirty="0"/>
              <a:t> 20–30 MINUTES</a:t>
            </a:r>
          </a:p>
        </p:txBody>
      </p:sp>
      <p:sp>
        <p:nvSpPr>
          <p:cNvPr id="3" name="Content Placeholder 2"/>
          <p:cNvSpPr>
            <a:spLocks noGrp="1"/>
          </p:cNvSpPr>
          <p:nvPr>
            <p:ph idx="1"/>
          </p:nvPr>
        </p:nvSpPr>
        <p:spPr/>
        <p:txBody>
          <a:bodyPr/>
          <a:lstStyle/>
          <a:p>
            <a:r>
              <a:rPr lang="en-CA" dirty="0"/>
              <a:t>give 1</a:t>
            </a:r>
            <a:r>
              <a:rPr lang="en-CA" baseline="30000" dirty="0"/>
              <a:t>st</a:t>
            </a:r>
            <a:r>
              <a:rPr lang="en-CA" dirty="0"/>
              <a:t> bolus of NS 20 mL/kg (max 1000 mL) IV over 20–30 min</a:t>
            </a:r>
          </a:p>
          <a:p>
            <a:r>
              <a:rPr lang="en-US" dirty="0"/>
              <a:t>patients with persistent tachycardia, prolonged capillary refill (&gt;2 sec), and cool extremities should receive rapid repeated 20-mL/kg fluid pushes to restore peripheral circulation</a:t>
            </a:r>
            <a:endParaRPr lang="en-CA" dirty="0"/>
          </a:p>
        </p:txBody>
      </p:sp>
      <p:sp>
        <p:nvSpPr>
          <p:cNvPr id="4" name="Slide Number Placeholder 3"/>
          <p:cNvSpPr>
            <a:spLocks noGrp="1"/>
          </p:cNvSpPr>
          <p:nvPr>
            <p:ph type="sldNum" sz="quarter" idx="12"/>
          </p:nvPr>
        </p:nvSpPr>
        <p:spPr/>
        <p:txBody>
          <a:bodyPr/>
          <a:lstStyle/>
          <a:p>
            <a:fld id="{66642F57-CEBD-40E4-87A8-FD409F1E3EAC}" type="slidenum">
              <a:rPr lang="en-CA" smtClean="0"/>
              <a:pPr/>
              <a:t>23</a:t>
            </a:fld>
            <a:endParaRPr lang="en-CA"/>
          </a:p>
        </p:txBody>
      </p:sp>
    </p:spTree>
    <p:extLst>
      <p:ext uri="{BB962C8B-B14F-4D97-AF65-F5344CB8AC3E}">
        <p14:creationId xmlns:p14="http://schemas.microsoft.com/office/powerpoint/2010/main" val="48817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BCCH PROTOCOL: 30 MINUTES–36 HOURS</a:t>
            </a:r>
          </a:p>
        </p:txBody>
      </p:sp>
      <p:sp>
        <p:nvSpPr>
          <p:cNvPr id="3" name="Content Placeholder 2"/>
          <p:cNvSpPr>
            <a:spLocks noGrp="1"/>
          </p:cNvSpPr>
          <p:nvPr>
            <p:ph idx="1"/>
          </p:nvPr>
        </p:nvSpPr>
        <p:spPr/>
        <p:txBody>
          <a:bodyPr>
            <a:normAutofit/>
          </a:bodyPr>
          <a:lstStyle/>
          <a:p>
            <a:pPr>
              <a:spcAft>
                <a:spcPts val="600"/>
              </a:spcAft>
            </a:pPr>
            <a:r>
              <a:rPr lang="en-CA" dirty="0"/>
              <a:t>begin even rehydration over 36 h, estimating 10% dehydration:</a:t>
            </a:r>
          </a:p>
          <a:p>
            <a:pPr lvl="1"/>
            <a:r>
              <a:rPr lang="en-CA" dirty="0"/>
              <a:t>5–10 kg BW:	6.5 mL/kg/h</a:t>
            </a:r>
          </a:p>
          <a:p>
            <a:pPr lvl="1"/>
            <a:r>
              <a:rPr lang="en-CA" dirty="0"/>
              <a:t>10–20 kg BW:	6 mL/kg/h</a:t>
            </a:r>
          </a:p>
          <a:p>
            <a:pPr lvl="1"/>
            <a:r>
              <a:rPr lang="en-CA" dirty="0"/>
              <a:t>20–40 kg BW:	5 mL/kg/h</a:t>
            </a:r>
          </a:p>
          <a:p>
            <a:pPr lvl="1"/>
            <a:r>
              <a:rPr lang="en-CA" dirty="0"/>
              <a:t>&gt;40 kg BW:	4 mL/kg/h, max 500 mL/h</a:t>
            </a:r>
          </a:p>
          <a:p>
            <a:endParaRPr lang="en-CA" dirty="0"/>
          </a:p>
          <a:p>
            <a:r>
              <a:rPr lang="en-CA" dirty="0"/>
              <a:t>start with NS + 40 mEq KCl/L, assuming patient is urinating and plasma K</a:t>
            </a:r>
            <a:r>
              <a:rPr lang="en-CA" baseline="30000" dirty="0"/>
              <a:t>+</a:t>
            </a:r>
            <a:r>
              <a:rPr lang="en-CA" dirty="0"/>
              <a:t> is ≤5.5 mmol/L</a:t>
            </a:r>
          </a:p>
        </p:txBody>
      </p:sp>
      <p:sp>
        <p:nvSpPr>
          <p:cNvPr id="4" name="Slide Number Placeholder 3"/>
          <p:cNvSpPr>
            <a:spLocks noGrp="1"/>
          </p:cNvSpPr>
          <p:nvPr>
            <p:ph type="sldNum" sz="quarter" idx="12"/>
          </p:nvPr>
        </p:nvSpPr>
        <p:spPr/>
        <p:txBody>
          <a:bodyPr/>
          <a:lstStyle/>
          <a:p>
            <a:fld id="{66642F57-CEBD-40E4-87A8-FD409F1E3EAC}" type="slidenum">
              <a:rPr lang="en-CA" smtClean="0"/>
              <a:pPr/>
              <a:t>24</a:t>
            </a:fld>
            <a:endParaRPr lang="en-CA"/>
          </a:p>
        </p:txBody>
      </p:sp>
    </p:spTree>
    <p:extLst>
      <p:ext uri="{BB962C8B-B14F-4D97-AF65-F5344CB8AC3E}">
        <p14:creationId xmlns:p14="http://schemas.microsoft.com/office/powerpoint/2010/main" val="3449989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BCCH PROTOCOL: 30 MINUTES–36 HOURS</a:t>
            </a:r>
          </a:p>
        </p:txBody>
      </p:sp>
      <p:sp>
        <p:nvSpPr>
          <p:cNvPr id="3" name="Content Placeholder 2"/>
          <p:cNvSpPr>
            <a:spLocks noGrp="1"/>
          </p:cNvSpPr>
          <p:nvPr>
            <p:ph idx="1"/>
          </p:nvPr>
        </p:nvSpPr>
        <p:spPr/>
        <p:txBody>
          <a:bodyPr>
            <a:normAutofit/>
          </a:bodyPr>
          <a:lstStyle/>
          <a:p>
            <a:pPr>
              <a:spcAft>
                <a:spcPts val="600"/>
              </a:spcAft>
            </a:pPr>
            <a:r>
              <a:rPr lang="en-CA" dirty="0"/>
              <a:t>at 60–120 min after start of 1</a:t>
            </a:r>
            <a:r>
              <a:rPr lang="en-CA" baseline="30000" dirty="0"/>
              <a:t>st</a:t>
            </a:r>
            <a:r>
              <a:rPr lang="en-CA" dirty="0"/>
              <a:t> fluid bolus, begin insulin infusion:</a:t>
            </a:r>
          </a:p>
          <a:p>
            <a:pPr lvl="1"/>
            <a:r>
              <a:rPr lang="en-CA" dirty="0"/>
              <a:t>ensure plasma K</a:t>
            </a:r>
            <a:r>
              <a:rPr lang="en-CA" baseline="30000" dirty="0"/>
              <a:t>+</a:t>
            </a:r>
            <a:r>
              <a:rPr lang="en-CA" dirty="0"/>
              <a:t> is ≥3.5 mmol/L</a:t>
            </a:r>
          </a:p>
          <a:p>
            <a:pPr lvl="1"/>
            <a:r>
              <a:rPr lang="en-CA" dirty="0"/>
              <a:t>0.05–0.1 Units/kg/h</a:t>
            </a:r>
          </a:p>
          <a:p>
            <a:pPr lvl="1"/>
            <a:r>
              <a:rPr lang="en-CA" dirty="0"/>
              <a:t>consider 0.05 U/kg/h for pH &gt;7.15</a:t>
            </a:r>
          </a:p>
          <a:p>
            <a:pPr lvl="1"/>
            <a:r>
              <a:rPr lang="en-CA" dirty="0"/>
              <a:t>0.5–1 mL/kg/h of 50 units Regular insulin in 500 mL NS</a:t>
            </a:r>
          </a:p>
          <a:p>
            <a:endParaRPr lang="en-CA" dirty="0"/>
          </a:p>
          <a:p>
            <a:r>
              <a:rPr lang="en-CA" dirty="0"/>
              <a:t>when BG is &lt;25 mmol/L and falling &gt;5 mmol/L/h, add dextrose to IV fluids using the “two-bag” method</a:t>
            </a:r>
          </a:p>
        </p:txBody>
      </p:sp>
      <p:sp>
        <p:nvSpPr>
          <p:cNvPr id="4" name="Slide Number Placeholder 3"/>
          <p:cNvSpPr>
            <a:spLocks noGrp="1"/>
          </p:cNvSpPr>
          <p:nvPr>
            <p:ph type="sldNum" sz="quarter" idx="12"/>
          </p:nvPr>
        </p:nvSpPr>
        <p:spPr/>
        <p:txBody>
          <a:bodyPr/>
          <a:lstStyle/>
          <a:p>
            <a:fld id="{66642F57-CEBD-40E4-87A8-FD409F1E3EAC}" type="slidenum">
              <a:rPr lang="en-CA" smtClean="0"/>
              <a:pPr/>
              <a:t>25</a:t>
            </a:fld>
            <a:endParaRPr lang="en-CA"/>
          </a:p>
        </p:txBody>
      </p:sp>
    </p:spTree>
    <p:extLst>
      <p:ext uri="{BB962C8B-B14F-4D97-AF65-F5344CB8AC3E}">
        <p14:creationId xmlns:p14="http://schemas.microsoft.com/office/powerpoint/2010/main" val="3716144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a:extLst>
              <a:ext uri="{FF2B5EF4-FFF2-40B4-BE49-F238E27FC236}">
                <a16:creationId xmlns:a16="http://schemas.microsoft.com/office/drawing/2014/main" id="{D4E64CDE-96FB-441D-AE47-6B24131FE0A4}"/>
              </a:ext>
            </a:extLst>
          </p:cNvPr>
          <p:cNvSpPr>
            <a:spLocks noGrp="1" noChangeArrowheads="1"/>
          </p:cNvSpPr>
          <p:nvPr>
            <p:ph type="title"/>
          </p:nvPr>
        </p:nvSpPr>
        <p:spPr/>
        <p:txBody>
          <a:bodyPr/>
          <a:lstStyle/>
          <a:p>
            <a:pPr eaLnBrk="1" hangingPunct="1"/>
            <a:r>
              <a:rPr lang="en-US" altLang="en-US"/>
              <a:t>“TWO-BAG” METHOD</a:t>
            </a:r>
          </a:p>
        </p:txBody>
      </p:sp>
      <p:sp>
        <p:nvSpPr>
          <p:cNvPr id="2" name="Slide Number Placeholder 1">
            <a:extLst>
              <a:ext uri="{FF2B5EF4-FFF2-40B4-BE49-F238E27FC236}">
                <a16:creationId xmlns:a16="http://schemas.microsoft.com/office/drawing/2014/main" id="{2D41CF24-D6F5-4B23-9DE7-C8D5FF20F90E}"/>
              </a:ext>
            </a:extLst>
          </p:cNvPr>
          <p:cNvSpPr>
            <a:spLocks noGrp="1"/>
          </p:cNvSpPr>
          <p:nvPr>
            <p:ph type="sldNum" sz="quarter" idx="12"/>
          </p:nvPr>
        </p:nvSpPr>
        <p:spPr/>
        <p:txBody>
          <a:bodyPr/>
          <a:lstStyle/>
          <a:p>
            <a:fld id="{66642F57-CEBD-40E4-87A8-FD409F1E3EAC}" type="slidenum">
              <a:rPr lang="en-CA" smtClean="0"/>
              <a:pPr/>
              <a:t>26</a:t>
            </a:fld>
            <a:endParaRPr lang="en-CA"/>
          </a:p>
        </p:txBody>
      </p:sp>
      <p:sp>
        <p:nvSpPr>
          <p:cNvPr id="3" name="Footer Placeholder 2">
            <a:extLst>
              <a:ext uri="{FF2B5EF4-FFF2-40B4-BE49-F238E27FC236}">
                <a16:creationId xmlns:a16="http://schemas.microsoft.com/office/drawing/2014/main" id="{2F5D8171-D7B8-4636-8A6A-E95F176742A7}"/>
              </a:ext>
            </a:extLst>
          </p:cNvPr>
          <p:cNvSpPr>
            <a:spLocks noGrp="1"/>
          </p:cNvSpPr>
          <p:nvPr>
            <p:ph type="ftr" sz="quarter" idx="11"/>
          </p:nvPr>
        </p:nvSpPr>
        <p:spPr/>
        <p:txBody>
          <a:bodyPr/>
          <a:lstStyle/>
          <a:p>
            <a:pPr>
              <a:defRPr/>
            </a:pPr>
            <a:r>
              <a:rPr lang="en-US" dirty="0"/>
              <a:t>adapted from </a:t>
            </a:r>
            <a:r>
              <a:rPr lang="en-US" i="1" dirty="0"/>
              <a:t>Journal of Pediatrics </a:t>
            </a:r>
            <a:r>
              <a:rPr lang="en-US" dirty="0"/>
              <a:t>1999;134(3):376–378</a:t>
            </a:r>
          </a:p>
        </p:txBody>
      </p:sp>
      <p:pic>
        <p:nvPicPr>
          <p:cNvPr id="5" name="Picture 4" descr="A screenshot of a cell phone&#10;&#10;Description automatically generated">
            <a:extLst>
              <a:ext uri="{FF2B5EF4-FFF2-40B4-BE49-F238E27FC236}">
                <a16:creationId xmlns:a16="http://schemas.microsoft.com/office/drawing/2014/main" id="{E8160A6A-024F-4F78-A950-89BC47F6E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710" y="1554480"/>
            <a:ext cx="5291731" cy="4572000"/>
          </a:xfrm>
          <a:prstGeom prst="rect">
            <a:avLst/>
          </a:prstGeom>
          <a:ln w="19050">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BCCH PROTOCOL: 30 MINUTES–36 HOURS</a:t>
            </a:r>
          </a:p>
        </p:txBody>
      </p:sp>
      <p:sp>
        <p:nvSpPr>
          <p:cNvPr id="3" name="Content Placeholder 2"/>
          <p:cNvSpPr>
            <a:spLocks noGrp="1"/>
          </p:cNvSpPr>
          <p:nvPr>
            <p:ph idx="1"/>
          </p:nvPr>
        </p:nvSpPr>
        <p:spPr/>
        <p:txBody>
          <a:bodyPr>
            <a:normAutofit fontScale="92500" lnSpcReduction="10000"/>
          </a:bodyPr>
          <a:lstStyle/>
          <a:p>
            <a:r>
              <a:rPr lang="en-CA" dirty="0"/>
              <a:t>aim to keep BG in the ~8–12 mmol/L range by titrating the rates of the two Bags </a:t>
            </a:r>
            <a:r>
              <a:rPr lang="en-CA" b="1" dirty="0"/>
              <a:t>A</a:t>
            </a:r>
            <a:r>
              <a:rPr lang="en-CA" dirty="0"/>
              <a:t> and </a:t>
            </a:r>
            <a:r>
              <a:rPr lang="en-CA" b="1" dirty="0"/>
              <a:t>B</a:t>
            </a:r>
          </a:p>
          <a:p>
            <a:r>
              <a:rPr lang="en-CA" dirty="0"/>
              <a:t>a general rule is to make changes of approximately 10–20% of the total rate every hour</a:t>
            </a:r>
          </a:p>
          <a:p>
            <a:r>
              <a:rPr lang="en-CA" dirty="0"/>
              <a:t>if the patient’s BG is lower than desired, despite maximal dextrose infusion from Bag </a:t>
            </a:r>
            <a:r>
              <a:rPr lang="en-CA" b="1" dirty="0"/>
              <a:t>B</a:t>
            </a:r>
            <a:r>
              <a:rPr lang="en-CA" dirty="0"/>
              <a:t>, you may (in order of safety):</a:t>
            </a:r>
          </a:p>
          <a:p>
            <a:pPr lvl="1"/>
            <a:r>
              <a:rPr lang="en-CA" dirty="0"/>
              <a:t>cut the insulin infusion rate by ~25%, provided the acidosis is correcting</a:t>
            </a:r>
          </a:p>
          <a:p>
            <a:pPr lvl="1"/>
            <a:r>
              <a:rPr lang="en-CA" dirty="0"/>
              <a:t>give the patient a small amount (1–2 mL/kg) of juice or 2–4 dextrose tablets (being mindful of the overall fluid balance)</a:t>
            </a:r>
          </a:p>
          <a:p>
            <a:pPr lvl="1"/>
            <a:r>
              <a:rPr lang="en-CA" dirty="0"/>
              <a:t>change the insulin Bag </a:t>
            </a:r>
            <a:r>
              <a:rPr lang="en-CA" b="1" dirty="0"/>
              <a:t>C</a:t>
            </a:r>
            <a:r>
              <a:rPr lang="en-CA" dirty="0"/>
              <a:t> to D10/NS</a:t>
            </a:r>
          </a:p>
          <a:p>
            <a:pPr lvl="1"/>
            <a:r>
              <a:rPr lang="en-CA" dirty="0"/>
              <a:t>in institutions with intensive-care capabilities, consider placing a central line and using a higher concentration of dextrose (e.g. D20) in Bag </a:t>
            </a:r>
            <a:r>
              <a:rPr lang="en-CA" b="1" dirty="0"/>
              <a:t>B</a:t>
            </a:r>
          </a:p>
          <a:p>
            <a:endParaRPr lang="en-CA" dirty="0"/>
          </a:p>
          <a:p>
            <a:endParaRPr lang="en-CA" dirty="0"/>
          </a:p>
        </p:txBody>
      </p:sp>
      <p:sp>
        <p:nvSpPr>
          <p:cNvPr id="4" name="Slide Number Placeholder 3"/>
          <p:cNvSpPr>
            <a:spLocks noGrp="1"/>
          </p:cNvSpPr>
          <p:nvPr>
            <p:ph type="sldNum" sz="quarter" idx="12"/>
          </p:nvPr>
        </p:nvSpPr>
        <p:spPr/>
        <p:txBody>
          <a:bodyPr/>
          <a:lstStyle/>
          <a:p>
            <a:fld id="{66642F57-CEBD-40E4-87A8-FD409F1E3EAC}" type="slidenum">
              <a:rPr lang="en-CA" smtClean="0"/>
              <a:pPr/>
              <a:t>27</a:t>
            </a:fld>
            <a:endParaRPr lang="en-CA"/>
          </a:p>
        </p:txBody>
      </p:sp>
    </p:spTree>
    <p:extLst>
      <p:ext uri="{BB962C8B-B14F-4D97-AF65-F5344CB8AC3E}">
        <p14:creationId xmlns:p14="http://schemas.microsoft.com/office/powerpoint/2010/main" val="2324735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BCCH PROTOCOL: 30 MINUTES–36 HOURS</a:t>
            </a:r>
          </a:p>
        </p:txBody>
      </p:sp>
      <p:sp>
        <p:nvSpPr>
          <p:cNvPr id="3" name="Content Placeholder 2"/>
          <p:cNvSpPr>
            <a:spLocks noGrp="1"/>
          </p:cNvSpPr>
          <p:nvPr>
            <p:ph idx="1"/>
          </p:nvPr>
        </p:nvSpPr>
        <p:spPr/>
        <p:txBody>
          <a:bodyPr>
            <a:normAutofit/>
          </a:bodyPr>
          <a:lstStyle/>
          <a:p>
            <a:r>
              <a:rPr lang="en-CA" dirty="0"/>
              <a:t>at 4–6 h after initial fluids and if corrected Na</a:t>
            </a:r>
            <a:r>
              <a:rPr lang="en-CA" baseline="30000" dirty="0"/>
              <a:t>+</a:t>
            </a:r>
            <a:r>
              <a:rPr lang="en-CA" dirty="0"/>
              <a:t> is ≥140 mmol/L, stable or increasing:</a:t>
            </a:r>
          </a:p>
          <a:p>
            <a:pPr lvl="1"/>
            <a:r>
              <a:rPr lang="en-CA" dirty="0"/>
              <a:t>switch Bag </a:t>
            </a:r>
            <a:r>
              <a:rPr lang="en-CA" b="1" dirty="0"/>
              <a:t>A</a:t>
            </a:r>
            <a:r>
              <a:rPr lang="en-CA" dirty="0"/>
              <a:t> to ½NS + 40 mEq/L KCl</a:t>
            </a:r>
          </a:p>
          <a:p>
            <a:pPr lvl="1"/>
            <a:r>
              <a:rPr lang="en-CA" dirty="0"/>
              <a:t>switch Bag </a:t>
            </a:r>
            <a:r>
              <a:rPr lang="en-CA" b="1" dirty="0"/>
              <a:t>B</a:t>
            </a:r>
            <a:r>
              <a:rPr lang="en-CA" dirty="0"/>
              <a:t> to D10/½NS + 40 mEq/L KCl</a:t>
            </a:r>
          </a:p>
          <a:p>
            <a:r>
              <a:rPr lang="en-CA" dirty="0"/>
              <a:t>if unable to get K</a:t>
            </a:r>
            <a:r>
              <a:rPr lang="en-CA" baseline="30000" dirty="0"/>
              <a:t>+</a:t>
            </a:r>
            <a:r>
              <a:rPr lang="en-CA" dirty="0"/>
              <a:t> &gt;3.5 mmol/L with IV fluids: consider PO/NG KCl</a:t>
            </a:r>
          </a:p>
          <a:p>
            <a:r>
              <a:rPr lang="en-CA" dirty="0"/>
              <a:t>may give 50% of K</a:t>
            </a:r>
            <a:r>
              <a:rPr lang="en-CA" baseline="30000" dirty="0"/>
              <a:t>+</a:t>
            </a:r>
            <a:r>
              <a:rPr lang="en-CA" dirty="0"/>
              <a:t> as phosphate (order by the mmol of K</a:t>
            </a:r>
            <a:r>
              <a:rPr lang="en-CA" baseline="30000" dirty="0"/>
              <a:t>+</a:t>
            </a:r>
            <a:r>
              <a:rPr lang="en-CA" dirty="0"/>
              <a:t>)</a:t>
            </a:r>
          </a:p>
          <a:p>
            <a:pPr lvl="1"/>
            <a:r>
              <a:rPr lang="en-CA" dirty="0"/>
              <a:t>may prevent ensuing hyperchloremia, but no clear evidence of benefit</a:t>
            </a:r>
          </a:p>
          <a:p>
            <a:r>
              <a:rPr lang="en-CA" dirty="0"/>
              <a:t>bicarbonate: rarely if ever needed</a:t>
            </a:r>
          </a:p>
        </p:txBody>
      </p:sp>
      <p:sp>
        <p:nvSpPr>
          <p:cNvPr id="4" name="Slide Number Placeholder 3"/>
          <p:cNvSpPr>
            <a:spLocks noGrp="1"/>
          </p:cNvSpPr>
          <p:nvPr>
            <p:ph type="sldNum" sz="quarter" idx="12"/>
          </p:nvPr>
        </p:nvSpPr>
        <p:spPr/>
        <p:txBody>
          <a:bodyPr/>
          <a:lstStyle/>
          <a:p>
            <a:fld id="{66642F57-CEBD-40E4-87A8-FD409F1E3EAC}" type="slidenum">
              <a:rPr lang="en-CA" smtClean="0"/>
              <a:pPr/>
              <a:t>28</a:t>
            </a:fld>
            <a:endParaRPr lang="en-CA"/>
          </a:p>
        </p:txBody>
      </p:sp>
    </p:spTree>
    <p:extLst>
      <p:ext uri="{BB962C8B-B14F-4D97-AF65-F5344CB8AC3E}">
        <p14:creationId xmlns:p14="http://schemas.microsoft.com/office/powerpoint/2010/main" val="3868858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ONGOING MONITORING</a:t>
            </a:r>
          </a:p>
        </p:txBody>
      </p:sp>
      <p:sp>
        <p:nvSpPr>
          <p:cNvPr id="3" name="Content Placeholder 2"/>
          <p:cNvSpPr>
            <a:spLocks noGrp="1"/>
          </p:cNvSpPr>
          <p:nvPr>
            <p:ph idx="1"/>
          </p:nvPr>
        </p:nvSpPr>
        <p:spPr/>
        <p:txBody>
          <a:bodyPr>
            <a:normAutofit/>
          </a:bodyPr>
          <a:lstStyle/>
          <a:p>
            <a:r>
              <a:rPr lang="en-CA" dirty="0"/>
              <a:t>BG by meter q30–60 min (may need lab BG if &gt;30 mmol/L)</a:t>
            </a:r>
          </a:p>
          <a:p>
            <a:r>
              <a:rPr lang="en-CA" dirty="0"/>
              <a:t>Na</a:t>
            </a:r>
            <a:r>
              <a:rPr lang="en-CA" baseline="30000" dirty="0"/>
              <a:t>+</a:t>
            </a:r>
            <a:r>
              <a:rPr lang="en-CA" dirty="0"/>
              <a:t>, K</a:t>
            </a:r>
            <a:r>
              <a:rPr lang="en-CA" baseline="30000" dirty="0"/>
              <a:t>+</a:t>
            </a:r>
            <a:r>
              <a:rPr lang="en-CA" dirty="0"/>
              <a:t>, Cl</a:t>
            </a:r>
            <a:r>
              <a:rPr lang="en-CA" baseline="30000" dirty="0"/>
              <a:t>−</a:t>
            </a:r>
            <a:r>
              <a:rPr lang="en-CA" dirty="0"/>
              <a:t>, HCO</a:t>
            </a:r>
            <a:r>
              <a:rPr lang="en-CA" baseline="-25000" dirty="0"/>
              <a:t>3</a:t>
            </a:r>
            <a:r>
              <a:rPr lang="en-CA" baseline="30000" dirty="0"/>
              <a:t>−</a:t>
            </a:r>
            <a:r>
              <a:rPr lang="en-CA" dirty="0"/>
              <a:t>, anion gap, urea, creatinine, venous pH q2–4 h</a:t>
            </a:r>
          </a:p>
          <a:p>
            <a:r>
              <a:rPr lang="en-CA" dirty="0"/>
              <a:t>Ca</a:t>
            </a:r>
            <a:r>
              <a:rPr lang="en-CA" baseline="30000" dirty="0"/>
              <a:t>2+</a:t>
            </a:r>
            <a:r>
              <a:rPr lang="en-CA" dirty="0"/>
              <a:t>, Mg</a:t>
            </a:r>
            <a:r>
              <a:rPr lang="en-CA" baseline="30000" dirty="0"/>
              <a:t>2+</a:t>
            </a:r>
            <a:r>
              <a:rPr lang="en-CA" dirty="0"/>
              <a:t>, P</a:t>
            </a:r>
            <a:r>
              <a:rPr lang="en-CA" baseline="-25000" dirty="0"/>
              <a:t>i</a:t>
            </a:r>
            <a:r>
              <a:rPr lang="en-CA" dirty="0"/>
              <a:t> q2–4 h if giving phosphate</a:t>
            </a:r>
          </a:p>
          <a:p>
            <a:r>
              <a:rPr lang="el-GR" dirty="0"/>
              <a:t>β</a:t>
            </a:r>
            <a:r>
              <a:rPr lang="en-CA" dirty="0"/>
              <a:t>-hydroxybutyrate (preferably) or urine ketones q2–4 h</a:t>
            </a:r>
          </a:p>
          <a:p>
            <a:r>
              <a:rPr lang="en-CA" dirty="0"/>
              <a:t>neurovital signs/GCS q30–60 min</a:t>
            </a:r>
          </a:p>
          <a:p>
            <a:endParaRPr lang="en-CA" dirty="0"/>
          </a:p>
          <a:p>
            <a:r>
              <a:rPr lang="en-CA" dirty="0"/>
              <a:t>corrected Na</a:t>
            </a:r>
            <a:r>
              <a:rPr lang="en-CA" baseline="30000" dirty="0"/>
              <a:t>+</a:t>
            </a:r>
            <a:r>
              <a:rPr lang="en-CA" dirty="0"/>
              <a:t> = [measured Na</a:t>
            </a:r>
            <a:r>
              <a:rPr lang="en-CA" baseline="30000" dirty="0"/>
              <a:t>+</a:t>
            </a:r>
            <a:r>
              <a:rPr lang="en-CA" dirty="0"/>
              <a:t> + 0.36×(BG−5.6)]</a:t>
            </a:r>
          </a:p>
          <a:p>
            <a:r>
              <a:rPr lang="en-CA" dirty="0"/>
              <a:t>active osmolality = [BG + 2×(Na</a:t>
            </a:r>
            <a:r>
              <a:rPr lang="en-CA" baseline="30000" dirty="0"/>
              <a:t>+</a:t>
            </a:r>
            <a:r>
              <a:rPr lang="en-CA" dirty="0"/>
              <a:t>+K</a:t>
            </a:r>
            <a:r>
              <a:rPr lang="en-CA" baseline="30000" dirty="0"/>
              <a:t>+</a:t>
            </a:r>
            <a:r>
              <a:rPr lang="en-CA" dirty="0"/>
              <a:t>)]</a:t>
            </a:r>
          </a:p>
        </p:txBody>
      </p:sp>
      <p:sp>
        <p:nvSpPr>
          <p:cNvPr id="4" name="Slide Number Placeholder 3"/>
          <p:cNvSpPr>
            <a:spLocks noGrp="1"/>
          </p:cNvSpPr>
          <p:nvPr>
            <p:ph type="sldNum" sz="quarter" idx="12"/>
          </p:nvPr>
        </p:nvSpPr>
        <p:spPr/>
        <p:txBody>
          <a:bodyPr/>
          <a:lstStyle/>
          <a:p>
            <a:fld id="{66642F57-CEBD-40E4-87A8-FD409F1E3EAC}" type="slidenum">
              <a:rPr lang="en-CA" smtClean="0"/>
              <a:pPr/>
              <a:t>29</a:t>
            </a:fld>
            <a:endParaRPr lang="en-CA"/>
          </a:p>
        </p:txBody>
      </p:sp>
    </p:spTree>
    <p:extLst>
      <p:ext uri="{BB962C8B-B14F-4D97-AF65-F5344CB8AC3E}">
        <p14:creationId xmlns:p14="http://schemas.microsoft.com/office/powerpoint/2010/main" val="242306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6CF187EC-FB4A-43A3-B56C-E5400B50AE2A}"/>
              </a:ext>
            </a:extLst>
          </p:cNvPr>
          <p:cNvSpPr>
            <a:spLocks noGrp="1" noChangeArrowheads="1"/>
          </p:cNvSpPr>
          <p:nvPr>
            <p:ph type="title"/>
          </p:nvPr>
        </p:nvSpPr>
        <p:spPr/>
        <p:txBody>
          <a:bodyPr/>
          <a:lstStyle/>
          <a:p>
            <a:r>
              <a:rPr lang="en-GB" altLang="en-US" dirty="0"/>
              <a:t>SEVERITY OF DKA</a:t>
            </a:r>
          </a:p>
        </p:txBody>
      </p:sp>
      <p:sp>
        <p:nvSpPr>
          <p:cNvPr id="4" name="Slide Number Placeholder 3">
            <a:extLst>
              <a:ext uri="{FF2B5EF4-FFF2-40B4-BE49-F238E27FC236}">
                <a16:creationId xmlns:a16="http://schemas.microsoft.com/office/drawing/2014/main" id="{59EF7093-EA40-4EAD-8FD2-1362A2E87051}"/>
              </a:ext>
            </a:extLst>
          </p:cNvPr>
          <p:cNvSpPr>
            <a:spLocks noGrp="1"/>
          </p:cNvSpPr>
          <p:nvPr>
            <p:ph type="sldNum" sz="quarter" idx="12"/>
          </p:nvPr>
        </p:nvSpPr>
        <p:spPr/>
        <p:txBody>
          <a:bodyPr/>
          <a:lstStyle/>
          <a:p>
            <a:fld id="{66642F57-CEBD-40E4-87A8-FD409F1E3EAC}" type="slidenum">
              <a:rPr lang="en-CA" smtClean="0"/>
              <a:pPr/>
              <a:t>3</a:t>
            </a:fld>
            <a:endParaRPr lang="en-CA"/>
          </a:p>
        </p:txBody>
      </p:sp>
      <p:pic>
        <p:nvPicPr>
          <p:cNvPr id="5" name="Picture 4">
            <a:extLst>
              <a:ext uri="{FF2B5EF4-FFF2-40B4-BE49-F238E27FC236}">
                <a16:creationId xmlns:a16="http://schemas.microsoft.com/office/drawing/2014/main" id="{BC0A6B30-24B8-4D9B-9F17-D071E9F5D19F}"/>
              </a:ext>
            </a:extLst>
          </p:cNvPr>
          <p:cNvPicPr>
            <a:picLocks noChangeAspect="1"/>
          </p:cNvPicPr>
          <p:nvPr/>
        </p:nvPicPr>
        <p:blipFill>
          <a:blip r:embed="rId2"/>
          <a:stretch>
            <a:fillRect/>
          </a:stretch>
        </p:blipFill>
        <p:spPr>
          <a:xfrm>
            <a:off x="8077200" y="1828800"/>
            <a:ext cx="3017787" cy="3981450"/>
          </a:xfrm>
          <a:prstGeom prst="rect">
            <a:avLst/>
          </a:prstGeom>
        </p:spPr>
      </p:pic>
      <p:graphicFrame>
        <p:nvGraphicFramePr>
          <p:cNvPr id="6" name="Table 2">
            <a:extLst>
              <a:ext uri="{FF2B5EF4-FFF2-40B4-BE49-F238E27FC236}">
                <a16:creationId xmlns:a16="http://schemas.microsoft.com/office/drawing/2014/main" id="{1718EBD1-8802-4F51-AE2D-60D2F61D6BA7}"/>
              </a:ext>
            </a:extLst>
          </p:cNvPr>
          <p:cNvGraphicFramePr>
            <a:graphicFrameLocks noGrp="1"/>
          </p:cNvGraphicFramePr>
          <p:nvPr>
            <p:extLst>
              <p:ext uri="{D42A27DB-BD31-4B8C-83A1-F6EECF244321}">
                <p14:modId xmlns:p14="http://schemas.microsoft.com/office/powerpoint/2010/main" val="2166773122"/>
              </p:ext>
            </p:extLst>
          </p:nvPr>
        </p:nvGraphicFramePr>
        <p:xfrm>
          <a:off x="841248" y="2390502"/>
          <a:ext cx="6400800" cy="2072640"/>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1874471311"/>
                    </a:ext>
                  </a:extLst>
                </a:gridCol>
                <a:gridCol w="2133600">
                  <a:extLst>
                    <a:ext uri="{9D8B030D-6E8A-4147-A177-3AD203B41FA5}">
                      <a16:colId xmlns:a16="http://schemas.microsoft.com/office/drawing/2014/main" val="107859268"/>
                    </a:ext>
                  </a:extLst>
                </a:gridCol>
                <a:gridCol w="2133600">
                  <a:extLst>
                    <a:ext uri="{9D8B030D-6E8A-4147-A177-3AD203B41FA5}">
                      <a16:colId xmlns:a16="http://schemas.microsoft.com/office/drawing/2014/main" val="913657231"/>
                    </a:ext>
                  </a:extLst>
                </a:gridCol>
              </a:tblGrid>
              <a:tr h="370840">
                <a:tc>
                  <a:txBody>
                    <a:bodyPr/>
                    <a:lstStyle/>
                    <a:p>
                      <a:endParaRPr lang="en-CA" sz="2800" dirty="0">
                        <a:solidFill>
                          <a:schemeClr val="tx1"/>
                        </a:solidFill>
                      </a:endParaRPr>
                    </a:p>
                  </a:txBody>
                  <a:tcPr/>
                </a:tc>
                <a:tc>
                  <a:txBody>
                    <a:bodyPr/>
                    <a:lstStyle/>
                    <a:p>
                      <a:pPr algn="ctr"/>
                      <a:r>
                        <a:rPr lang="en-CA" sz="2800" dirty="0">
                          <a:solidFill>
                            <a:schemeClr val="tx1"/>
                          </a:solidFill>
                        </a:rPr>
                        <a:t>pH</a:t>
                      </a:r>
                    </a:p>
                  </a:txBody>
                  <a:tcPr/>
                </a:tc>
                <a:tc>
                  <a:txBody>
                    <a:bodyPr/>
                    <a:lstStyle/>
                    <a:p>
                      <a:pPr algn="ctr"/>
                      <a:r>
                        <a:rPr lang="en-GB" altLang="en-US" sz="2800" dirty="0"/>
                        <a:t>HCO</a:t>
                      </a:r>
                      <a:r>
                        <a:rPr lang="en-GB" altLang="en-US" sz="2800" baseline="-25000" dirty="0"/>
                        <a:t>3</a:t>
                      </a:r>
                      <a:r>
                        <a:rPr lang="en-GB" altLang="en-US" sz="2800" baseline="30000" dirty="0"/>
                        <a:t>–</a:t>
                      </a:r>
                      <a:endParaRPr lang="en-CA" sz="2800" dirty="0">
                        <a:solidFill>
                          <a:schemeClr val="tx1"/>
                        </a:solidFill>
                      </a:endParaRPr>
                    </a:p>
                  </a:txBody>
                  <a:tcPr/>
                </a:tc>
                <a:extLst>
                  <a:ext uri="{0D108BD9-81ED-4DB2-BD59-A6C34878D82A}">
                    <a16:rowId xmlns:a16="http://schemas.microsoft.com/office/drawing/2014/main" val="21341938"/>
                  </a:ext>
                </a:extLst>
              </a:tr>
              <a:tr h="370840">
                <a:tc>
                  <a:txBody>
                    <a:bodyPr/>
                    <a:lstStyle/>
                    <a:p>
                      <a:r>
                        <a:rPr lang="en-CA" sz="2800" dirty="0">
                          <a:solidFill>
                            <a:schemeClr val="tx1"/>
                          </a:solidFill>
                        </a:rPr>
                        <a:t>mild</a:t>
                      </a:r>
                    </a:p>
                  </a:txBody>
                  <a:tcPr/>
                </a:tc>
                <a:tc>
                  <a:txBody>
                    <a:bodyPr/>
                    <a:lstStyle/>
                    <a:p>
                      <a:pPr algn="ctr"/>
                      <a:r>
                        <a:rPr lang="en-CA" sz="2800" dirty="0">
                          <a:solidFill>
                            <a:schemeClr val="tx1"/>
                          </a:solidFill>
                        </a:rPr>
                        <a:t>&lt;7.3</a:t>
                      </a:r>
                    </a:p>
                  </a:txBody>
                  <a:tcPr/>
                </a:tc>
                <a:tc>
                  <a:txBody>
                    <a:bodyPr/>
                    <a:lstStyle/>
                    <a:p>
                      <a:pPr algn="ctr"/>
                      <a:r>
                        <a:rPr lang="en-CA" sz="2800" dirty="0">
                          <a:solidFill>
                            <a:schemeClr val="tx1"/>
                          </a:solidFill>
                        </a:rPr>
                        <a:t>&lt;18</a:t>
                      </a:r>
                    </a:p>
                  </a:txBody>
                  <a:tcPr/>
                </a:tc>
                <a:extLst>
                  <a:ext uri="{0D108BD9-81ED-4DB2-BD59-A6C34878D82A}">
                    <a16:rowId xmlns:a16="http://schemas.microsoft.com/office/drawing/2014/main" val="832349855"/>
                  </a:ext>
                </a:extLst>
              </a:tr>
              <a:tr h="370840">
                <a:tc>
                  <a:txBody>
                    <a:bodyPr/>
                    <a:lstStyle/>
                    <a:p>
                      <a:r>
                        <a:rPr lang="en-CA" sz="2800" dirty="0">
                          <a:solidFill>
                            <a:schemeClr val="tx1"/>
                          </a:solidFill>
                        </a:rPr>
                        <a:t>moderate</a:t>
                      </a:r>
                    </a:p>
                  </a:txBody>
                  <a:tcPr/>
                </a:tc>
                <a:tc>
                  <a:txBody>
                    <a:bodyPr/>
                    <a:lstStyle/>
                    <a:p>
                      <a:pPr algn="ctr"/>
                      <a:r>
                        <a:rPr lang="en-CA" sz="2800" dirty="0">
                          <a:solidFill>
                            <a:schemeClr val="tx1"/>
                          </a:solidFill>
                        </a:rPr>
                        <a:t>&lt;7.2</a:t>
                      </a:r>
                    </a:p>
                  </a:txBody>
                  <a:tcPr/>
                </a:tc>
                <a:tc>
                  <a:txBody>
                    <a:bodyPr/>
                    <a:lstStyle/>
                    <a:p>
                      <a:pPr algn="ctr"/>
                      <a:r>
                        <a:rPr lang="en-CA" sz="2800" dirty="0">
                          <a:solidFill>
                            <a:schemeClr val="tx1"/>
                          </a:solidFill>
                        </a:rPr>
                        <a:t>&lt;10</a:t>
                      </a:r>
                    </a:p>
                  </a:txBody>
                  <a:tcPr/>
                </a:tc>
                <a:extLst>
                  <a:ext uri="{0D108BD9-81ED-4DB2-BD59-A6C34878D82A}">
                    <a16:rowId xmlns:a16="http://schemas.microsoft.com/office/drawing/2014/main" val="3913673864"/>
                  </a:ext>
                </a:extLst>
              </a:tr>
              <a:tr h="370840">
                <a:tc>
                  <a:txBody>
                    <a:bodyPr/>
                    <a:lstStyle/>
                    <a:p>
                      <a:r>
                        <a:rPr lang="en-CA" sz="2800" dirty="0">
                          <a:solidFill>
                            <a:schemeClr val="tx1"/>
                          </a:solidFill>
                        </a:rPr>
                        <a:t>severe</a:t>
                      </a:r>
                    </a:p>
                  </a:txBody>
                  <a:tcPr/>
                </a:tc>
                <a:tc>
                  <a:txBody>
                    <a:bodyPr/>
                    <a:lstStyle/>
                    <a:p>
                      <a:pPr algn="ctr"/>
                      <a:r>
                        <a:rPr lang="en-CA" sz="2800" dirty="0">
                          <a:solidFill>
                            <a:schemeClr val="tx1"/>
                          </a:solidFill>
                        </a:rPr>
                        <a:t>&lt;7.1</a:t>
                      </a:r>
                    </a:p>
                  </a:txBody>
                  <a:tcPr/>
                </a:tc>
                <a:tc>
                  <a:txBody>
                    <a:bodyPr/>
                    <a:lstStyle/>
                    <a:p>
                      <a:pPr algn="ctr"/>
                      <a:r>
                        <a:rPr lang="en-CA" sz="2800" dirty="0">
                          <a:solidFill>
                            <a:schemeClr val="tx1"/>
                          </a:solidFill>
                        </a:rPr>
                        <a:t>&lt;5</a:t>
                      </a:r>
                    </a:p>
                  </a:txBody>
                  <a:tcPr/>
                </a:tc>
                <a:extLst>
                  <a:ext uri="{0D108BD9-81ED-4DB2-BD59-A6C34878D82A}">
                    <a16:rowId xmlns:a16="http://schemas.microsoft.com/office/drawing/2014/main" val="3102219812"/>
                  </a:ext>
                </a:extLst>
              </a:tr>
            </a:tbl>
          </a:graphicData>
        </a:graphic>
      </p:graphicFrame>
    </p:spTree>
    <p:extLst>
      <p:ext uri="{BB962C8B-B14F-4D97-AF65-F5344CB8AC3E}">
        <p14:creationId xmlns:p14="http://schemas.microsoft.com/office/powerpoint/2010/main" val="2532970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3">
            <a:extLst>
              <a:ext uri="{FF2B5EF4-FFF2-40B4-BE49-F238E27FC236}">
                <a16:creationId xmlns:a16="http://schemas.microsoft.com/office/drawing/2014/main" id="{DDC4012F-6229-43A8-969B-560746E6B305}"/>
              </a:ext>
            </a:extLst>
          </p:cNvPr>
          <p:cNvSpPr>
            <a:spLocks noGrp="1" noChangeArrowheads="1"/>
          </p:cNvSpPr>
          <p:nvPr>
            <p:ph type="title"/>
          </p:nvPr>
        </p:nvSpPr>
        <p:spPr/>
        <p:txBody>
          <a:bodyPr/>
          <a:lstStyle/>
          <a:p>
            <a:pPr eaLnBrk="1" hangingPunct="1"/>
            <a:r>
              <a:rPr lang="en-US" altLang="en-US" dirty="0"/>
              <a:t>URINE </a:t>
            </a:r>
            <a:r>
              <a:rPr lang="en-US" altLang="en-US" i="1" cap="small" dirty="0"/>
              <a:t>vs</a:t>
            </a:r>
            <a:r>
              <a:rPr lang="en-US" altLang="en-US" dirty="0"/>
              <a:t> BLOOD KETONES</a:t>
            </a:r>
          </a:p>
        </p:txBody>
      </p:sp>
      <p:graphicFrame>
        <p:nvGraphicFramePr>
          <p:cNvPr id="42083" name="Group 99">
            <a:extLst>
              <a:ext uri="{FF2B5EF4-FFF2-40B4-BE49-F238E27FC236}">
                <a16:creationId xmlns:a16="http://schemas.microsoft.com/office/drawing/2014/main" id="{76A3BACC-FED4-48BA-A5B4-AEF276D9167B}"/>
              </a:ext>
            </a:extLst>
          </p:cNvPr>
          <p:cNvGraphicFramePr>
            <a:graphicFrameLocks noGrp="1"/>
          </p:cNvGraphicFramePr>
          <p:nvPr>
            <p:ph idx="4294967295"/>
            <p:extLst>
              <p:ext uri="{D42A27DB-BD31-4B8C-83A1-F6EECF244321}">
                <p14:modId xmlns:p14="http://schemas.microsoft.com/office/powerpoint/2010/main" val="734052238"/>
              </p:ext>
            </p:extLst>
          </p:nvPr>
        </p:nvGraphicFramePr>
        <p:xfrm>
          <a:off x="1998406" y="1549400"/>
          <a:ext cx="8153400" cy="4800600"/>
        </p:xfrm>
        <a:graphic>
          <a:graphicData uri="http://schemas.openxmlformats.org/drawingml/2006/table">
            <a:tbl>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mn-lt"/>
                          <a:cs typeface="Arial" pitchFamily="34" charset="0"/>
                        </a:rPr>
                        <a:t>URINE KETONES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a:ln>
                            <a:noFill/>
                          </a:ln>
                          <a:solidFill>
                            <a:schemeClr val="tx1"/>
                          </a:solidFill>
                          <a:effectLst/>
                          <a:latin typeface="+mn-lt"/>
                          <a:cs typeface="Arial" pitchFamily="34" charset="0"/>
                        </a:rPr>
                        <a:t>β</a:t>
                      </a:r>
                      <a:r>
                        <a:rPr kumimoji="0" lang="en-US" sz="2800" b="1" i="0" u="none" strike="noStrike" cap="none" normalizeH="0" baseline="0" dirty="0">
                          <a:ln>
                            <a:noFill/>
                          </a:ln>
                          <a:solidFill>
                            <a:schemeClr val="tx1"/>
                          </a:solidFill>
                          <a:effectLst/>
                          <a:latin typeface="+mn-lt"/>
                          <a:cs typeface="Arial" pitchFamily="34" charset="0"/>
                        </a:rPr>
                        <a:t>-HYDROXYBUTYRATE</a:t>
                      </a:r>
                      <a:endParaRPr kumimoji="0" lang="el-GR" sz="2800" b="1" i="0" u="none" strike="noStrike" cap="none" normalizeH="0" baseline="0" dirty="0">
                        <a:ln>
                          <a:noFill/>
                        </a:ln>
                        <a:solidFill>
                          <a:schemeClr val="tx1"/>
                        </a:solidFill>
                        <a:effectLst/>
                        <a:latin typeface="+mn-lt"/>
                        <a:cs typeface="Arial"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negative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≤0.5 mmol/L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trace (&lt;0.5 mmol/L)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0.6–0.9 mmol/L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small (1+, 0.5 mmol/L)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1.0–1.4 mmol/L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moderate (2+, 1.5 mmol/L)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1.5–2.4 mmol/L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large (3+, 4 mmol/L)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2.5–2.9 mmol/L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very large (4+, 8 mmol/L)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cs typeface="Arial" pitchFamily="34" charset="0"/>
                        </a:rPr>
                        <a:t>≥3.0 mmol/L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A0CBC817-529B-4B52-BDF3-ACA0D5BC93DF}"/>
              </a:ext>
            </a:extLst>
          </p:cNvPr>
          <p:cNvSpPr>
            <a:spLocks noGrp="1"/>
          </p:cNvSpPr>
          <p:nvPr>
            <p:ph type="sldNum" sz="quarter" idx="12"/>
          </p:nvPr>
        </p:nvSpPr>
        <p:spPr/>
        <p:txBody>
          <a:bodyPr/>
          <a:lstStyle/>
          <a:p>
            <a:fld id="{66642F57-CEBD-40E4-87A8-FD409F1E3EAC}" type="slidenum">
              <a:rPr lang="en-CA" smtClean="0"/>
              <a:pPr/>
              <a:t>30</a:t>
            </a:fld>
            <a:endParaRPr lang="en-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C6121B03-244D-4414-8F10-107559953EB0}"/>
              </a:ext>
            </a:extLst>
          </p:cNvPr>
          <p:cNvSpPr>
            <a:spLocks noGrp="1" noChangeArrowheads="1"/>
          </p:cNvSpPr>
          <p:nvPr>
            <p:ph type="title"/>
          </p:nvPr>
        </p:nvSpPr>
        <p:spPr/>
        <p:txBody>
          <a:bodyPr/>
          <a:lstStyle/>
          <a:p>
            <a:pPr eaLnBrk="1" hangingPunct="1"/>
            <a:r>
              <a:rPr lang="en-US" altLang="en-US" dirty="0"/>
              <a:t>FALL IN BLOOD VS. URINE KETONES IN DKA</a:t>
            </a:r>
          </a:p>
        </p:txBody>
      </p:sp>
      <p:pic>
        <p:nvPicPr>
          <p:cNvPr id="48131" name="Picture 29">
            <a:extLst>
              <a:ext uri="{FF2B5EF4-FFF2-40B4-BE49-F238E27FC236}">
                <a16:creationId xmlns:a16="http://schemas.microsoft.com/office/drawing/2014/main" id="{10E1975D-AF69-4DF5-BD89-B8E780E8D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78" y="1990724"/>
            <a:ext cx="10452300" cy="349567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0678AE1-E635-41FA-BF9C-F01254F6AE29}"/>
              </a:ext>
            </a:extLst>
          </p:cNvPr>
          <p:cNvSpPr>
            <a:spLocks noGrp="1"/>
          </p:cNvSpPr>
          <p:nvPr>
            <p:ph type="sldNum" sz="quarter" idx="12"/>
          </p:nvPr>
        </p:nvSpPr>
        <p:spPr/>
        <p:txBody>
          <a:bodyPr/>
          <a:lstStyle/>
          <a:p>
            <a:fld id="{66642F57-CEBD-40E4-87A8-FD409F1E3EAC}" type="slidenum">
              <a:rPr lang="en-CA" smtClean="0"/>
              <a:pPr/>
              <a:t>31</a:t>
            </a:fld>
            <a:endParaRPr lang="en-C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ACUTE KIDNEY INJURY</a:t>
            </a:r>
          </a:p>
        </p:txBody>
      </p:sp>
      <p:sp>
        <p:nvSpPr>
          <p:cNvPr id="3" name="Content Placeholder 2"/>
          <p:cNvSpPr>
            <a:spLocks noGrp="1"/>
          </p:cNvSpPr>
          <p:nvPr>
            <p:ph idx="1"/>
          </p:nvPr>
        </p:nvSpPr>
        <p:spPr/>
        <p:txBody>
          <a:bodyPr/>
          <a:lstStyle/>
          <a:p>
            <a:r>
              <a:rPr lang="en-CA" dirty="0"/>
              <a:t>DKA should be considered a multiple organ dysfunction syndrome</a:t>
            </a:r>
          </a:p>
          <a:p>
            <a:r>
              <a:rPr lang="en-CA" dirty="0"/>
              <a:t>kids in DKA have a high risk (64%) of acute kidney injury (AKI)</a:t>
            </a:r>
          </a:p>
          <a:p>
            <a:r>
              <a:rPr lang="en-CA" dirty="0"/>
              <a:t>use Schwartz formula to calculate expected baseline creatinine:</a:t>
            </a:r>
          </a:p>
          <a:p>
            <a:pPr lvl="1"/>
            <a:r>
              <a:rPr lang="en-CA" dirty="0"/>
              <a:t>EBC (</a:t>
            </a:r>
            <a:r>
              <a:rPr lang="en-CA" dirty="0">
                <a:latin typeface="Calibri"/>
              </a:rPr>
              <a:t>µ</a:t>
            </a:r>
            <a:r>
              <a:rPr lang="en-CA" dirty="0"/>
              <a:t>mol/L) = 36.5 × height (cm)/120</a:t>
            </a:r>
          </a:p>
          <a:p>
            <a:pPr lvl="1"/>
            <a:r>
              <a:rPr lang="en-CA" dirty="0"/>
              <a:t>measured creatinine 1.5–1.99× EBC = Stage 1</a:t>
            </a:r>
          </a:p>
          <a:p>
            <a:pPr lvl="1"/>
            <a:r>
              <a:rPr lang="en-CA" dirty="0"/>
              <a:t>measured creatinine 2–2.99× EBC = Stage 2</a:t>
            </a:r>
          </a:p>
          <a:p>
            <a:pPr lvl="1"/>
            <a:r>
              <a:rPr lang="en-CA" dirty="0"/>
              <a:t>measured creatinine ≥3× EBC = Stage 3</a:t>
            </a:r>
          </a:p>
          <a:p>
            <a:r>
              <a:rPr lang="en-CA" dirty="0"/>
              <a:t>some creatinine assays have cross-reactivity with ketones!</a:t>
            </a:r>
          </a:p>
        </p:txBody>
      </p:sp>
      <p:sp>
        <p:nvSpPr>
          <p:cNvPr id="4" name="Slide Number Placeholder 3"/>
          <p:cNvSpPr>
            <a:spLocks noGrp="1"/>
          </p:cNvSpPr>
          <p:nvPr>
            <p:ph type="sldNum" sz="quarter" idx="12"/>
          </p:nvPr>
        </p:nvSpPr>
        <p:spPr/>
        <p:txBody>
          <a:bodyPr/>
          <a:lstStyle/>
          <a:p>
            <a:fld id="{66642F57-CEBD-40E4-87A8-FD409F1E3EAC}" type="slidenum">
              <a:rPr lang="en-CA" smtClean="0"/>
              <a:pPr/>
              <a:t>32</a:t>
            </a:fld>
            <a:endParaRPr lang="en-CA"/>
          </a:p>
        </p:txBody>
      </p:sp>
      <p:sp>
        <p:nvSpPr>
          <p:cNvPr id="5" name="Footer Placeholder 4">
            <a:extLst>
              <a:ext uri="{FF2B5EF4-FFF2-40B4-BE49-F238E27FC236}">
                <a16:creationId xmlns:a16="http://schemas.microsoft.com/office/drawing/2014/main" id="{7BCDD28D-FF66-4E59-921E-32A1CB756C77}"/>
              </a:ext>
            </a:extLst>
          </p:cNvPr>
          <p:cNvSpPr>
            <a:spLocks noGrp="1"/>
          </p:cNvSpPr>
          <p:nvPr>
            <p:ph type="ftr" sz="quarter" idx="11"/>
          </p:nvPr>
        </p:nvSpPr>
        <p:spPr/>
        <p:txBody>
          <a:bodyPr/>
          <a:lstStyle/>
          <a:p>
            <a:pPr>
              <a:defRPr/>
            </a:pPr>
            <a:r>
              <a:rPr lang="en-US" i="1" dirty="0"/>
              <a:t>JAMA Pediatrics </a:t>
            </a:r>
            <a:r>
              <a:rPr lang="en-US" dirty="0"/>
              <a:t>2017;171(5):e170020</a:t>
            </a:r>
          </a:p>
        </p:txBody>
      </p:sp>
    </p:spTree>
    <p:extLst>
      <p:ext uri="{BB962C8B-B14F-4D97-AF65-F5344CB8AC3E}">
        <p14:creationId xmlns:p14="http://schemas.microsoft.com/office/powerpoint/2010/main" val="1894130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B0B909B6-03C9-449D-AA6E-4972C1C5F4FE}"/>
              </a:ext>
            </a:extLst>
          </p:cNvPr>
          <p:cNvSpPr>
            <a:spLocks noGrp="1" noChangeArrowheads="1"/>
          </p:cNvSpPr>
          <p:nvPr>
            <p:ph type="title"/>
          </p:nvPr>
        </p:nvSpPr>
        <p:spPr/>
        <p:txBody>
          <a:bodyPr/>
          <a:lstStyle/>
          <a:p>
            <a:r>
              <a:rPr lang="en-US" altLang="en-US" dirty="0"/>
              <a:t>MECHANISMS OF CEREBRAL INJURY</a:t>
            </a:r>
          </a:p>
        </p:txBody>
      </p:sp>
      <p:sp>
        <p:nvSpPr>
          <p:cNvPr id="52227" name="Rectangle 6">
            <a:extLst>
              <a:ext uri="{FF2B5EF4-FFF2-40B4-BE49-F238E27FC236}">
                <a16:creationId xmlns:a16="http://schemas.microsoft.com/office/drawing/2014/main" id="{B98B952C-93A4-4C16-A347-90E9EAE0FC8B}"/>
              </a:ext>
            </a:extLst>
          </p:cNvPr>
          <p:cNvSpPr>
            <a:spLocks noGrp="1" noChangeArrowheads="1"/>
          </p:cNvSpPr>
          <p:nvPr>
            <p:ph idx="1"/>
          </p:nvPr>
        </p:nvSpPr>
        <p:spPr/>
        <p:txBody>
          <a:bodyPr>
            <a:normAutofit lnSpcReduction="10000"/>
          </a:bodyPr>
          <a:lstStyle/>
          <a:p>
            <a:r>
              <a:rPr lang="en-US" altLang="en-US" dirty="0"/>
              <a:t>vasogenic edema: leakage across altered BBB</a:t>
            </a:r>
          </a:p>
          <a:p>
            <a:pPr lvl="1"/>
            <a:r>
              <a:rPr lang="en-US" altLang="en-US" dirty="0"/>
              <a:t>hypoxia</a:t>
            </a:r>
          </a:p>
          <a:p>
            <a:pPr lvl="1"/>
            <a:r>
              <a:rPr lang="en-US" altLang="en-US" dirty="0"/>
              <a:t>cerebral hypoperfusion/reperfusion</a:t>
            </a:r>
          </a:p>
          <a:p>
            <a:pPr lvl="1"/>
            <a:r>
              <a:rPr lang="en-US" altLang="en-US" dirty="0"/>
              <a:t>neuroinflammation (IL-6, etc.)</a:t>
            </a:r>
          </a:p>
          <a:p>
            <a:pPr lvl="1"/>
            <a:r>
              <a:rPr lang="en-US" altLang="en-US" dirty="0"/>
              <a:t>ketones (altered BBB)</a:t>
            </a:r>
          </a:p>
          <a:p>
            <a:pPr lvl="1"/>
            <a:r>
              <a:rPr lang="en-US" altLang="en-US" dirty="0"/>
              <a:t>hypocapnia (</a:t>
            </a:r>
            <a:r>
              <a:rPr lang="en-US" altLang="en-US" dirty="0">
                <a:sym typeface="Wingdings" panose="05000000000000000000" pitchFamily="2" charset="2"/>
              </a:rPr>
              <a:t> cerebral blood flow)</a:t>
            </a:r>
            <a:endParaRPr lang="en-US" altLang="en-US" dirty="0"/>
          </a:p>
          <a:p>
            <a:r>
              <a:rPr lang="en-US" altLang="en-US" dirty="0"/>
              <a:t>other possible factors:</a:t>
            </a:r>
          </a:p>
          <a:p>
            <a:pPr lvl="1"/>
            <a:r>
              <a:rPr lang="en-US" altLang="en-US" dirty="0"/>
              <a:t>role of Na</a:t>
            </a:r>
            <a:r>
              <a:rPr lang="en-US" altLang="en-US" baseline="30000" dirty="0"/>
              <a:t>+</a:t>
            </a:r>
            <a:r>
              <a:rPr lang="en-US" altLang="en-US" dirty="0"/>
              <a:t>–H</a:t>
            </a:r>
            <a:r>
              <a:rPr lang="en-US" altLang="en-US" baseline="30000" dirty="0"/>
              <a:t>+</a:t>
            </a:r>
            <a:r>
              <a:rPr lang="en-US" altLang="en-US" dirty="0"/>
              <a:t> antiporter-3 (insulin) and Na</a:t>
            </a:r>
            <a:r>
              <a:rPr lang="en-US" altLang="en-US" baseline="30000" dirty="0"/>
              <a:t>+</a:t>
            </a:r>
            <a:r>
              <a:rPr lang="en-US" altLang="en-US" dirty="0"/>
              <a:t>–K</a:t>
            </a:r>
            <a:r>
              <a:rPr lang="en-US" altLang="en-US" baseline="30000" dirty="0"/>
              <a:t>+</a:t>
            </a:r>
            <a:r>
              <a:rPr lang="en-US" altLang="en-US" dirty="0"/>
              <a:t>–Cl</a:t>
            </a:r>
            <a:r>
              <a:rPr lang="en-US" altLang="en-US" baseline="30000" dirty="0"/>
              <a:t>−</a:t>
            </a:r>
            <a:r>
              <a:rPr lang="en-US" altLang="en-US" dirty="0"/>
              <a:t> cotransporter-1</a:t>
            </a:r>
          </a:p>
          <a:p>
            <a:pPr lvl="1"/>
            <a:r>
              <a:rPr lang="en-US" altLang="en-US" dirty="0"/>
              <a:t>continued absorption of H</a:t>
            </a:r>
            <a:r>
              <a:rPr lang="en-US" altLang="en-US" baseline="-25000" dirty="0"/>
              <a:t>2</a:t>
            </a:r>
            <a:r>
              <a:rPr lang="en-US" altLang="en-US" dirty="0"/>
              <a:t>O from GI tract</a:t>
            </a:r>
          </a:p>
          <a:p>
            <a:pPr lvl="1"/>
            <a:r>
              <a:rPr lang="en-US" altLang="en-US" dirty="0"/>
              <a:t>vasopressin, atrial natriuretic peptide</a:t>
            </a:r>
          </a:p>
          <a:p>
            <a:pPr lvl="1"/>
            <a:r>
              <a:rPr lang="en-US" altLang="en-US" dirty="0"/>
              <a:t>cellular edema: osmotic shifts across cell membrane</a:t>
            </a:r>
          </a:p>
        </p:txBody>
      </p:sp>
      <p:sp>
        <p:nvSpPr>
          <p:cNvPr id="2" name="Slide Number Placeholder 1">
            <a:extLst>
              <a:ext uri="{FF2B5EF4-FFF2-40B4-BE49-F238E27FC236}">
                <a16:creationId xmlns:a16="http://schemas.microsoft.com/office/drawing/2014/main" id="{BBFC9282-8505-4A99-8699-5E145E995D5B}"/>
              </a:ext>
            </a:extLst>
          </p:cNvPr>
          <p:cNvSpPr>
            <a:spLocks noGrp="1"/>
          </p:cNvSpPr>
          <p:nvPr>
            <p:ph type="sldNum" sz="quarter" idx="12"/>
          </p:nvPr>
        </p:nvSpPr>
        <p:spPr/>
        <p:txBody>
          <a:bodyPr/>
          <a:lstStyle/>
          <a:p>
            <a:fld id="{66642F57-CEBD-40E4-87A8-FD409F1E3EAC}" type="slidenum">
              <a:rPr lang="en-CA" smtClean="0"/>
              <a:pPr/>
              <a:t>33</a:t>
            </a:fld>
            <a:endParaRPr lang="en-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868E0D47-DAD7-4C4A-9446-2C313FCE2841}"/>
              </a:ext>
            </a:extLst>
          </p:cNvPr>
          <p:cNvSpPr>
            <a:spLocks noGrp="1" noChangeArrowheads="1"/>
          </p:cNvSpPr>
          <p:nvPr>
            <p:ph type="title"/>
          </p:nvPr>
        </p:nvSpPr>
        <p:spPr/>
        <p:txBody>
          <a:bodyPr/>
          <a:lstStyle/>
          <a:p>
            <a:r>
              <a:rPr lang="en-GB" altLang="en-US" dirty="0"/>
              <a:t>CEREBRAL INJURY: MORTALITY</a:t>
            </a:r>
          </a:p>
        </p:txBody>
      </p:sp>
      <p:sp>
        <p:nvSpPr>
          <p:cNvPr id="49155" name="Rectangle 6">
            <a:extLst>
              <a:ext uri="{FF2B5EF4-FFF2-40B4-BE49-F238E27FC236}">
                <a16:creationId xmlns:a16="http://schemas.microsoft.com/office/drawing/2014/main" id="{D94B9299-19A8-46C8-9320-7833A349E6A3}"/>
              </a:ext>
            </a:extLst>
          </p:cNvPr>
          <p:cNvSpPr>
            <a:spLocks noGrp="1" noChangeArrowheads="1"/>
          </p:cNvSpPr>
          <p:nvPr>
            <p:ph idx="1"/>
          </p:nvPr>
        </p:nvSpPr>
        <p:spPr/>
        <p:txBody>
          <a:bodyPr/>
          <a:lstStyle/>
          <a:p>
            <a:r>
              <a:rPr lang="en-GB" altLang="en-US" dirty="0"/>
              <a:t>can be present at diagnosis before treatment</a:t>
            </a:r>
          </a:p>
          <a:p>
            <a:r>
              <a:rPr lang="en-GB" altLang="en-US" dirty="0"/>
              <a:t>usually occurs in first 12–24 hours of treatment</a:t>
            </a:r>
          </a:p>
          <a:p>
            <a:r>
              <a:rPr lang="en-GB" altLang="en-US" dirty="0"/>
              <a:t>DKA still has ~0.5–1% risk of cerebral injury</a:t>
            </a:r>
          </a:p>
          <a:p>
            <a:r>
              <a:rPr lang="en-GB" altLang="en-US" dirty="0"/>
              <a:t>~25% mortality rate, ~35% serious morbidity rate</a:t>
            </a:r>
          </a:p>
          <a:p>
            <a:r>
              <a:rPr lang="en-GB" altLang="en-US" dirty="0"/>
              <a:t>70–80% of diabetes-related deaths in kids &lt;12</a:t>
            </a:r>
          </a:p>
          <a:p>
            <a:r>
              <a:rPr lang="en-GB" altLang="en-US" dirty="0"/>
              <a:t>greatest contributor (~50%) to mortality of DKA, not hyperglycemia or shock</a:t>
            </a:r>
          </a:p>
          <a:p>
            <a:r>
              <a:rPr lang="en-GB" altLang="en-US" dirty="0"/>
              <a:t>subclinical CI with subtle sequelae may be frequent in DKA</a:t>
            </a:r>
          </a:p>
        </p:txBody>
      </p:sp>
      <p:sp>
        <p:nvSpPr>
          <p:cNvPr id="2" name="Slide Number Placeholder 1">
            <a:extLst>
              <a:ext uri="{FF2B5EF4-FFF2-40B4-BE49-F238E27FC236}">
                <a16:creationId xmlns:a16="http://schemas.microsoft.com/office/drawing/2014/main" id="{08CC597C-498E-4418-87EF-A3A571D1E525}"/>
              </a:ext>
            </a:extLst>
          </p:cNvPr>
          <p:cNvSpPr>
            <a:spLocks noGrp="1"/>
          </p:cNvSpPr>
          <p:nvPr>
            <p:ph type="sldNum" sz="quarter" idx="12"/>
          </p:nvPr>
        </p:nvSpPr>
        <p:spPr/>
        <p:txBody>
          <a:bodyPr/>
          <a:lstStyle/>
          <a:p>
            <a:fld id="{66642F57-CEBD-40E4-87A8-FD409F1E3EAC}" type="slidenum">
              <a:rPr lang="en-CA" smtClean="0"/>
              <a:pPr/>
              <a:t>34</a:t>
            </a:fld>
            <a:endParaRPr lang="en-C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a:extLst>
              <a:ext uri="{FF2B5EF4-FFF2-40B4-BE49-F238E27FC236}">
                <a16:creationId xmlns:a16="http://schemas.microsoft.com/office/drawing/2014/main" id="{C9AF80B2-48BC-4945-A3A0-8D955774DBAB}"/>
              </a:ext>
            </a:extLst>
          </p:cNvPr>
          <p:cNvSpPr>
            <a:spLocks noGrp="1" noChangeArrowheads="1"/>
          </p:cNvSpPr>
          <p:nvPr>
            <p:ph type="title"/>
          </p:nvPr>
        </p:nvSpPr>
        <p:spPr/>
        <p:txBody>
          <a:bodyPr/>
          <a:lstStyle/>
          <a:p>
            <a:pPr eaLnBrk="1" hangingPunct="1"/>
            <a:r>
              <a:rPr lang="en-US" altLang="en-US" dirty="0"/>
              <a:t>BASELINE RISK FACTORS FOR CI</a:t>
            </a:r>
          </a:p>
        </p:txBody>
      </p:sp>
      <p:sp>
        <p:nvSpPr>
          <p:cNvPr id="50179" name="Rectangle 6">
            <a:extLst>
              <a:ext uri="{FF2B5EF4-FFF2-40B4-BE49-F238E27FC236}">
                <a16:creationId xmlns:a16="http://schemas.microsoft.com/office/drawing/2014/main" id="{B7B87A2C-86F9-47AE-B7EE-80B60E368C69}"/>
              </a:ext>
            </a:extLst>
          </p:cNvPr>
          <p:cNvSpPr>
            <a:spLocks noGrp="1" noChangeArrowheads="1"/>
          </p:cNvSpPr>
          <p:nvPr>
            <p:ph idx="1"/>
          </p:nvPr>
        </p:nvSpPr>
        <p:spPr/>
        <p:txBody>
          <a:bodyPr/>
          <a:lstStyle/>
          <a:p>
            <a:pPr eaLnBrk="1" hangingPunct="1"/>
            <a:r>
              <a:rPr lang="en-US" altLang="en-US" dirty="0"/>
              <a:t>? infants and young children</a:t>
            </a:r>
          </a:p>
          <a:p>
            <a:pPr eaLnBrk="1" hangingPunct="1"/>
            <a:r>
              <a:rPr lang="en-US" altLang="en-US" dirty="0"/>
              <a:t>new-onset (3.3% vs. 0.23% in known pts)</a:t>
            </a:r>
          </a:p>
          <a:p>
            <a:pPr eaLnBrk="1" hangingPunct="1"/>
            <a:r>
              <a:rPr lang="en-US" altLang="en-US" dirty="0"/>
              <a:t>long-standing symptoms</a:t>
            </a:r>
          </a:p>
          <a:p>
            <a:pPr eaLnBrk="1" hangingPunct="1"/>
            <a:r>
              <a:rPr lang="en-US" altLang="en-US" dirty="0">
                <a:sym typeface="Wingdings" panose="05000000000000000000" pitchFamily="2" charset="2"/>
              </a:rPr>
              <a:t></a:t>
            </a:r>
            <a:r>
              <a:rPr lang="en-US" altLang="en-US" dirty="0"/>
              <a:t> plasma Na</a:t>
            </a:r>
            <a:r>
              <a:rPr lang="en-US" altLang="en-US" baseline="30000" dirty="0"/>
              <a:t>+</a:t>
            </a:r>
            <a:r>
              <a:rPr lang="en-US" altLang="en-US" dirty="0"/>
              <a:t>, </a:t>
            </a:r>
            <a:r>
              <a:rPr lang="en-US" altLang="en-US" dirty="0">
                <a:sym typeface="Wingdings" panose="05000000000000000000" pitchFamily="2" charset="2"/>
              </a:rPr>
              <a:t></a:t>
            </a:r>
            <a:r>
              <a:rPr lang="en-US" altLang="en-US" dirty="0"/>
              <a:t> plasma Na</a:t>
            </a:r>
            <a:r>
              <a:rPr lang="en-US" altLang="en-US" baseline="30000" dirty="0"/>
              <a:t>+</a:t>
            </a:r>
          </a:p>
          <a:p>
            <a:pPr eaLnBrk="1" hangingPunct="1"/>
            <a:r>
              <a:rPr lang="en-US" altLang="en-US" dirty="0">
                <a:sym typeface="Wingdings" panose="05000000000000000000" pitchFamily="2" charset="2"/>
              </a:rPr>
              <a:t> </a:t>
            </a:r>
            <a:r>
              <a:rPr lang="en-US" altLang="en-US" dirty="0"/>
              <a:t>p</a:t>
            </a:r>
            <a:r>
              <a:rPr lang="en-US" altLang="en-US" baseline="-25000" dirty="0"/>
              <a:t>a</a:t>
            </a:r>
            <a:r>
              <a:rPr lang="en-US" altLang="en-US" dirty="0"/>
              <a:t>CO</a:t>
            </a:r>
            <a:r>
              <a:rPr lang="en-US" altLang="en-US" baseline="-25000" dirty="0"/>
              <a:t>2</a:t>
            </a:r>
            <a:r>
              <a:rPr lang="en-US" altLang="en-US" dirty="0"/>
              <a:t> (even adjusting for pH), </a:t>
            </a:r>
            <a:r>
              <a:rPr lang="en-US" altLang="en-US" dirty="0">
                <a:sym typeface="Wingdings" panose="05000000000000000000" pitchFamily="2" charset="2"/>
              </a:rPr>
              <a:t></a:t>
            </a:r>
            <a:r>
              <a:rPr lang="en-US" altLang="en-US" dirty="0"/>
              <a:t> pH (most acidotic)</a:t>
            </a:r>
          </a:p>
          <a:p>
            <a:pPr eaLnBrk="1" hangingPunct="1"/>
            <a:r>
              <a:rPr lang="en-US" altLang="en-US" dirty="0">
                <a:sym typeface="Wingdings" panose="05000000000000000000" pitchFamily="2" charset="2"/>
              </a:rPr>
              <a:t></a:t>
            </a:r>
            <a:r>
              <a:rPr lang="en-US" altLang="en-US" dirty="0"/>
              <a:t> plasma urea, </a:t>
            </a:r>
            <a:r>
              <a:rPr lang="en-US" altLang="en-US" dirty="0">
                <a:sym typeface="Wingdings" panose="05000000000000000000" pitchFamily="2" charset="2"/>
              </a:rPr>
              <a:t></a:t>
            </a:r>
            <a:r>
              <a:rPr lang="en-US" altLang="en-US" dirty="0"/>
              <a:t> plasma K</a:t>
            </a:r>
            <a:r>
              <a:rPr lang="en-US" altLang="en-US" baseline="30000" dirty="0"/>
              <a:t>+</a:t>
            </a:r>
            <a:r>
              <a:rPr lang="en-US" altLang="en-US" dirty="0"/>
              <a:t>, </a:t>
            </a:r>
            <a:r>
              <a:rPr lang="en-US" altLang="en-US" dirty="0">
                <a:sym typeface="Wingdings" panose="05000000000000000000" pitchFamily="2" charset="2"/>
              </a:rPr>
              <a:t></a:t>
            </a:r>
            <a:r>
              <a:rPr lang="en-US" altLang="en-US" dirty="0"/>
              <a:t> hematocrit (most dehydrated)</a:t>
            </a:r>
          </a:p>
          <a:p>
            <a:pPr eaLnBrk="1" hangingPunct="1"/>
            <a:r>
              <a:rPr lang="en-US" altLang="en-US" dirty="0"/>
              <a:t>“sickest looking”?</a:t>
            </a:r>
          </a:p>
        </p:txBody>
      </p:sp>
      <p:sp>
        <p:nvSpPr>
          <p:cNvPr id="2" name="Slide Number Placeholder 1">
            <a:extLst>
              <a:ext uri="{FF2B5EF4-FFF2-40B4-BE49-F238E27FC236}">
                <a16:creationId xmlns:a16="http://schemas.microsoft.com/office/drawing/2014/main" id="{7D28665D-72D5-4A97-8849-988A2237FC0C}"/>
              </a:ext>
            </a:extLst>
          </p:cNvPr>
          <p:cNvSpPr>
            <a:spLocks noGrp="1"/>
          </p:cNvSpPr>
          <p:nvPr>
            <p:ph type="sldNum" sz="quarter" idx="12"/>
          </p:nvPr>
        </p:nvSpPr>
        <p:spPr/>
        <p:txBody>
          <a:bodyPr/>
          <a:lstStyle/>
          <a:p>
            <a:fld id="{66642F57-CEBD-40E4-87A8-FD409F1E3EAC}" type="slidenum">
              <a:rPr lang="en-CA" smtClean="0"/>
              <a:pPr/>
              <a:t>35</a:t>
            </a:fld>
            <a:endParaRPr lang="en-C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C610CD3A-8D3B-4017-AF72-C3DAD4DAB2E4}"/>
              </a:ext>
            </a:extLst>
          </p:cNvPr>
          <p:cNvSpPr>
            <a:spLocks noGrp="1" noChangeArrowheads="1"/>
          </p:cNvSpPr>
          <p:nvPr>
            <p:ph type="title"/>
          </p:nvPr>
        </p:nvSpPr>
        <p:spPr/>
        <p:txBody>
          <a:bodyPr/>
          <a:lstStyle/>
          <a:p>
            <a:r>
              <a:rPr lang="en-US" altLang="en-US" dirty="0"/>
              <a:t>TREATMENT-RELATED RISK FACTORS FOR CI</a:t>
            </a:r>
          </a:p>
        </p:txBody>
      </p:sp>
      <p:sp>
        <p:nvSpPr>
          <p:cNvPr id="51203" name="Rectangle 6">
            <a:extLst>
              <a:ext uri="{FF2B5EF4-FFF2-40B4-BE49-F238E27FC236}">
                <a16:creationId xmlns:a16="http://schemas.microsoft.com/office/drawing/2014/main" id="{42C93453-4690-47A1-AB83-6B20E977AAD5}"/>
              </a:ext>
            </a:extLst>
          </p:cNvPr>
          <p:cNvSpPr>
            <a:spLocks noGrp="1" noChangeArrowheads="1"/>
          </p:cNvSpPr>
          <p:nvPr>
            <p:ph idx="1"/>
          </p:nvPr>
        </p:nvSpPr>
        <p:spPr/>
        <p:txBody>
          <a:bodyPr/>
          <a:lstStyle/>
          <a:p>
            <a:r>
              <a:rPr lang="en-US" altLang="en-US" dirty="0"/>
              <a:t>too-rapid fall in “corrected Na</a:t>
            </a:r>
            <a:r>
              <a:rPr lang="en-US" altLang="en-US" baseline="30000" dirty="0"/>
              <a:t>+</a:t>
            </a:r>
            <a:r>
              <a:rPr lang="en-US" altLang="en-US" dirty="0"/>
              <a:t>”</a:t>
            </a:r>
          </a:p>
          <a:p>
            <a:pPr lvl="1"/>
            <a:r>
              <a:rPr lang="en-US" altLang="en-US" dirty="0"/>
              <a:t>Na</a:t>
            </a:r>
            <a:r>
              <a:rPr lang="en-US" altLang="en-US" baseline="30000" dirty="0"/>
              <a:t>+</a:t>
            </a:r>
            <a:r>
              <a:rPr lang="en-US" altLang="en-US" dirty="0"/>
              <a:t> + [0.36 × (glucose – 5.6)]</a:t>
            </a:r>
          </a:p>
          <a:p>
            <a:r>
              <a:rPr lang="en-US" altLang="en-US" dirty="0"/>
              <a:t>failure of uncorrected Na</a:t>
            </a:r>
            <a:r>
              <a:rPr lang="en-US" altLang="en-US" baseline="30000" dirty="0"/>
              <a:t>+</a:t>
            </a:r>
            <a:r>
              <a:rPr lang="en-US" altLang="en-US" dirty="0"/>
              <a:t> to rise</a:t>
            </a:r>
          </a:p>
          <a:p>
            <a:r>
              <a:rPr lang="en-US" altLang="en-US" dirty="0"/>
              <a:t>too-rapid fall in “active osmolality”</a:t>
            </a:r>
          </a:p>
          <a:p>
            <a:pPr lvl="1"/>
            <a:r>
              <a:rPr lang="en-US" altLang="en-US" dirty="0"/>
              <a:t>glucose + [2 × (Na</a:t>
            </a:r>
            <a:r>
              <a:rPr lang="en-US" altLang="en-US" baseline="30000" dirty="0"/>
              <a:t>+</a:t>
            </a:r>
            <a:r>
              <a:rPr lang="en-US" altLang="en-US" dirty="0"/>
              <a:t> + K</a:t>
            </a:r>
            <a:r>
              <a:rPr lang="en-US" altLang="en-US" baseline="30000" dirty="0"/>
              <a:t>+</a:t>
            </a:r>
            <a:r>
              <a:rPr lang="en-US" altLang="en-US" dirty="0"/>
              <a:t>)]</a:t>
            </a:r>
          </a:p>
          <a:p>
            <a:r>
              <a:rPr lang="en-US" altLang="en-US" dirty="0"/>
              <a:t>bicarbonate therapy</a:t>
            </a:r>
          </a:p>
          <a:p>
            <a:r>
              <a:rPr lang="en-US" altLang="en-US" dirty="0"/>
              <a:t>early (&lt;60 min) insulin Rx or large insulin boluses</a:t>
            </a:r>
          </a:p>
          <a:p>
            <a:r>
              <a:rPr lang="en-US" altLang="en-US" dirty="0"/>
              <a:t>? fluids ≥4 L/m</a:t>
            </a:r>
            <a:r>
              <a:rPr lang="en-US" altLang="en-US" baseline="30000" dirty="0"/>
              <a:t>2</a:t>
            </a:r>
            <a:r>
              <a:rPr lang="en-US" altLang="en-US" dirty="0"/>
              <a:t>/24 h or ≥50 mL/kg in 1st 4 h</a:t>
            </a:r>
          </a:p>
        </p:txBody>
      </p:sp>
      <p:sp>
        <p:nvSpPr>
          <p:cNvPr id="2" name="Slide Number Placeholder 1">
            <a:extLst>
              <a:ext uri="{FF2B5EF4-FFF2-40B4-BE49-F238E27FC236}">
                <a16:creationId xmlns:a16="http://schemas.microsoft.com/office/drawing/2014/main" id="{E87025C3-D67E-4521-81D1-37DDDDCD5994}"/>
              </a:ext>
            </a:extLst>
          </p:cNvPr>
          <p:cNvSpPr>
            <a:spLocks noGrp="1"/>
          </p:cNvSpPr>
          <p:nvPr>
            <p:ph type="sldNum" sz="quarter" idx="12"/>
          </p:nvPr>
        </p:nvSpPr>
        <p:spPr/>
        <p:txBody>
          <a:bodyPr/>
          <a:lstStyle/>
          <a:p>
            <a:fld id="{66642F57-CEBD-40E4-87A8-FD409F1E3EAC}" type="slidenum">
              <a:rPr lang="en-CA" smtClean="0"/>
              <a:pPr/>
              <a:t>36</a:t>
            </a:fld>
            <a:endParaRPr lang="en-C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a:extLst>
              <a:ext uri="{FF2B5EF4-FFF2-40B4-BE49-F238E27FC236}">
                <a16:creationId xmlns:a16="http://schemas.microsoft.com/office/drawing/2014/main" id="{F9ED8FE3-16D8-46B0-A74A-2BF3165E5D74}"/>
              </a:ext>
            </a:extLst>
          </p:cNvPr>
          <p:cNvSpPr>
            <a:spLocks noGrp="1" noChangeArrowheads="1"/>
          </p:cNvSpPr>
          <p:nvPr>
            <p:ph type="title"/>
          </p:nvPr>
        </p:nvSpPr>
        <p:spPr/>
        <p:txBody>
          <a:bodyPr/>
          <a:lstStyle/>
          <a:p>
            <a:r>
              <a:rPr lang="en-GB" altLang="en-US" dirty="0"/>
              <a:t>CEREBRAL INJURY: DIAGNOSIS 1</a:t>
            </a:r>
          </a:p>
        </p:txBody>
      </p:sp>
      <p:sp>
        <p:nvSpPr>
          <p:cNvPr id="53251" name="Rectangle 6">
            <a:extLst>
              <a:ext uri="{FF2B5EF4-FFF2-40B4-BE49-F238E27FC236}">
                <a16:creationId xmlns:a16="http://schemas.microsoft.com/office/drawing/2014/main" id="{F6564AF9-E4DE-4B54-A0BE-13F82C64244E}"/>
              </a:ext>
            </a:extLst>
          </p:cNvPr>
          <p:cNvSpPr>
            <a:spLocks noGrp="1" noChangeArrowheads="1"/>
          </p:cNvSpPr>
          <p:nvPr>
            <p:ph sz="half" idx="1"/>
          </p:nvPr>
        </p:nvSpPr>
        <p:spPr/>
        <p:txBody>
          <a:bodyPr>
            <a:normAutofit/>
          </a:bodyPr>
          <a:lstStyle/>
          <a:p>
            <a:r>
              <a:rPr lang="en-GB" altLang="en-US" dirty="0"/>
              <a:t>92% sensitivity, 4% false-positive:</a:t>
            </a:r>
          </a:p>
          <a:p>
            <a:pPr lvl="1"/>
            <a:r>
              <a:rPr lang="en-GB" altLang="en-US" dirty="0"/>
              <a:t>1 diagnostic criterion</a:t>
            </a:r>
          </a:p>
          <a:p>
            <a:pPr lvl="1"/>
            <a:r>
              <a:rPr lang="en-GB" altLang="en-US" dirty="0"/>
              <a:t>2 major criteria</a:t>
            </a:r>
          </a:p>
          <a:p>
            <a:pPr lvl="1"/>
            <a:r>
              <a:rPr lang="en-GB" altLang="en-US" dirty="0"/>
              <a:t>1 major and 2 minor criteria</a:t>
            </a:r>
          </a:p>
          <a:p>
            <a:r>
              <a:rPr lang="en-GB" altLang="en-US" dirty="0"/>
              <a:t>neuroimaging not required</a:t>
            </a:r>
          </a:p>
        </p:txBody>
      </p:sp>
      <p:sp>
        <p:nvSpPr>
          <p:cNvPr id="3" name="Content Placeholder 2">
            <a:extLst>
              <a:ext uri="{FF2B5EF4-FFF2-40B4-BE49-F238E27FC236}">
                <a16:creationId xmlns:a16="http://schemas.microsoft.com/office/drawing/2014/main" id="{F4A6D65F-1DB7-F82B-F0F5-55B96CA579AF}"/>
              </a:ext>
            </a:extLst>
          </p:cNvPr>
          <p:cNvSpPr>
            <a:spLocks noGrp="1"/>
          </p:cNvSpPr>
          <p:nvPr>
            <p:ph sz="half" idx="2"/>
          </p:nvPr>
        </p:nvSpPr>
        <p:spPr/>
        <p:txBody>
          <a:bodyPr>
            <a:normAutofit/>
          </a:bodyPr>
          <a:lstStyle/>
          <a:p>
            <a:r>
              <a:rPr lang="en-GB" altLang="en-US" dirty="0"/>
              <a:t>diagnostic criteria:</a:t>
            </a:r>
          </a:p>
          <a:p>
            <a:pPr lvl="1"/>
            <a:r>
              <a:rPr lang="en-GB" altLang="en-US" dirty="0"/>
              <a:t>abnormal motor or verbal response to pain</a:t>
            </a:r>
          </a:p>
          <a:p>
            <a:pPr lvl="1"/>
            <a:r>
              <a:rPr lang="en-GB" altLang="en-US" dirty="0"/>
              <a:t>decorticate or decerebrate posture</a:t>
            </a:r>
          </a:p>
          <a:p>
            <a:pPr lvl="1"/>
            <a:r>
              <a:rPr lang="en-GB" altLang="en-US" dirty="0"/>
              <a:t>cranial nerve palsy (especially III, IV, and VI)</a:t>
            </a:r>
          </a:p>
          <a:p>
            <a:pPr lvl="1"/>
            <a:r>
              <a:rPr lang="en-GB" altLang="en-US" dirty="0"/>
              <a:t>abnormal neurogenic respiratory pattern (e.g., grunting, tachypnea, Cheyne–Stokes respiration, apneusis)</a:t>
            </a:r>
          </a:p>
          <a:p>
            <a:endParaRPr lang="en-CA" dirty="0"/>
          </a:p>
        </p:txBody>
      </p:sp>
      <p:sp>
        <p:nvSpPr>
          <p:cNvPr id="2" name="Slide Number Placeholder 1">
            <a:extLst>
              <a:ext uri="{FF2B5EF4-FFF2-40B4-BE49-F238E27FC236}">
                <a16:creationId xmlns:a16="http://schemas.microsoft.com/office/drawing/2014/main" id="{A2C02FA0-D403-4B49-9F2E-8721A11547F4}"/>
              </a:ext>
            </a:extLst>
          </p:cNvPr>
          <p:cNvSpPr>
            <a:spLocks noGrp="1"/>
          </p:cNvSpPr>
          <p:nvPr>
            <p:ph type="sldNum" sz="quarter" idx="12"/>
          </p:nvPr>
        </p:nvSpPr>
        <p:spPr/>
        <p:txBody>
          <a:bodyPr/>
          <a:lstStyle/>
          <a:p>
            <a:fld id="{66642F57-CEBD-40E4-87A8-FD409F1E3EAC}" type="slidenum">
              <a:rPr lang="en-CA" smtClean="0"/>
              <a:pPr/>
              <a:t>37</a:t>
            </a:fld>
            <a:endParaRPr lang="en-CA"/>
          </a:p>
        </p:txBody>
      </p:sp>
      <p:sp>
        <p:nvSpPr>
          <p:cNvPr id="4" name="Footer Placeholder 3">
            <a:extLst>
              <a:ext uri="{FF2B5EF4-FFF2-40B4-BE49-F238E27FC236}">
                <a16:creationId xmlns:a16="http://schemas.microsoft.com/office/drawing/2014/main" id="{2D3BC4F1-F5AE-F189-DA35-9F0E1DA3833E}"/>
              </a:ext>
            </a:extLst>
          </p:cNvPr>
          <p:cNvSpPr>
            <a:spLocks noGrp="1"/>
          </p:cNvSpPr>
          <p:nvPr>
            <p:ph type="ftr" sz="quarter" idx="11"/>
          </p:nvPr>
        </p:nvSpPr>
        <p:spPr/>
        <p:txBody>
          <a:bodyPr/>
          <a:lstStyle/>
          <a:p>
            <a:pPr>
              <a:defRPr/>
            </a:pPr>
            <a:r>
              <a:rPr lang="en-US"/>
              <a:t>ISPAD 2022</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a:extLst>
              <a:ext uri="{FF2B5EF4-FFF2-40B4-BE49-F238E27FC236}">
                <a16:creationId xmlns:a16="http://schemas.microsoft.com/office/drawing/2014/main" id="{F9ED8FE3-16D8-46B0-A74A-2BF3165E5D74}"/>
              </a:ext>
            </a:extLst>
          </p:cNvPr>
          <p:cNvSpPr>
            <a:spLocks noGrp="1" noChangeArrowheads="1"/>
          </p:cNvSpPr>
          <p:nvPr>
            <p:ph type="title"/>
          </p:nvPr>
        </p:nvSpPr>
        <p:spPr/>
        <p:txBody>
          <a:bodyPr/>
          <a:lstStyle/>
          <a:p>
            <a:r>
              <a:rPr lang="en-GB" altLang="en-US" dirty="0"/>
              <a:t>CEREBRAL INJURY: DIAGNOSIS 2</a:t>
            </a:r>
          </a:p>
        </p:txBody>
      </p:sp>
      <p:sp>
        <p:nvSpPr>
          <p:cNvPr id="53251" name="Rectangle 6">
            <a:extLst>
              <a:ext uri="{FF2B5EF4-FFF2-40B4-BE49-F238E27FC236}">
                <a16:creationId xmlns:a16="http://schemas.microsoft.com/office/drawing/2014/main" id="{F6564AF9-E4DE-4B54-A0BE-13F82C64244E}"/>
              </a:ext>
            </a:extLst>
          </p:cNvPr>
          <p:cNvSpPr>
            <a:spLocks noGrp="1" noChangeArrowheads="1"/>
          </p:cNvSpPr>
          <p:nvPr>
            <p:ph sz="half" idx="1"/>
          </p:nvPr>
        </p:nvSpPr>
        <p:spPr/>
        <p:txBody>
          <a:bodyPr>
            <a:normAutofit/>
          </a:bodyPr>
          <a:lstStyle/>
          <a:p>
            <a:r>
              <a:rPr lang="en-CA" dirty="0"/>
              <a:t>major criteria:</a:t>
            </a:r>
          </a:p>
          <a:p>
            <a:pPr lvl="1"/>
            <a:r>
              <a:rPr lang="en-US" dirty="0"/>
              <a:t>altered mentation, confusion, fluctuating level of consciousness</a:t>
            </a:r>
          </a:p>
          <a:p>
            <a:pPr lvl="1"/>
            <a:r>
              <a:rPr lang="en-US" dirty="0"/>
              <a:t>sustained heart rate deceleration (decrease more than 20 beats per minute) not attributable to improved intravascular volume or sleep state</a:t>
            </a:r>
          </a:p>
          <a:p>
            <a:pPr lvl="1"/>
            <a:r>
              <a:rPr lang="en-US" dirty="0"/>
              <a:t>age-inappropriate incontinence</a:t>
            </a:r>
            <a:endParaRPr lang="en-CA" dirty="0"/>
          </a:p>
        </p:txBody>
      </p:sp>
      <p:sp>
        <p:nvSpPr>
          <p:cNvPr id="3" name="Content Placeholder 2">
            <a:extLst>
              <a:ext uri="{FF2B5EF4-FFF2-40B4-BE49-F238E27FC236}">
                <a16:creationId xmlns:a16="http://schemas.microsoft.com/office/drawing/2014/main" id="{F4A6D65F-1DB7-F82B-F0F5-55B96CA579AF}"/>
              </a:ext>
            </a:extLst>
          </p:cNvPr>
          <p:cNvSpPr>
            <a:spLocks noGrp="1"/>
          </p:cNvSpPr>
          <p:nvPr>
            <p:ph sz="half" idx="2"/>
          </p:nvPr>
        </p:nvSpPr>
        <p:spPr/>
        <p:txBody>
          <a:bodyPr>
            <a:normAutofit/>
          </a:bodyPr>
          <a:lstStyle/>
          <a:p>
            <a:r>
              <a:rPr lang="en-CA" dirty="0"/>
              <a:t>minor criteria:</a:t>
            </a:r>
          </a:p>
          <a:p>
            <a:pPr lvl="1"/>
            <a:r>
              <a:rPr lang="en-US" dirty="0"/>
              <a:t>vomiting</a:t>
            </a:r>
          </a:p>
          <a:p>
            <a:pPr lvl="1"/>
            <a:r>
              <a:rPr lang="en-US" dirty="0"/>
              <a:t>headache</a:t>
            </a:r>
          </a:p>
          <a:p>
            <a:pPr lvl="1"/>
            <a:r>
              <a:rPr lang="en-US" dirty="0"/>
              <a:t>lethargy or not easily arousable</a:t>
            </a:r>
          </a:p>
          <a:p>
            <a:pPr lvl="1"/>
            <a:r>
              <a:rPr lang="en-US" dirty="0"/>
              <a:t>diastolic BP &gt;90 mm Hg</a:t>
            </a:r>
          </a:p>
          <a:p>
            <a:pPr lvl="1"/>
            <a:r>
              <a:rPr lang="en-US" dirty="0"/>
              <a:t>age &lt;5 years</a:t>
            </a:r>
            <a:endParaRPr lang="en-CA" dirty="0"/>
          </a:p>
        </p:txBody>
      </p:sp>
      <p:sp>
        <p:nvSpPr>
          <p:cNvPr id="2" name="Slide Number Placeholder 1">
            <a:extLst>
              <a:ext uri="{FF2B5EF4-FFF2-40B4-BE49-F238E27FC236}">
                <a16:creationId xmlns:a16="http://schemas.microsoft.com/office/drawing/2014/main" id="{A2C02FA0-D403-4B49-9F2E-8721A11547F4}"/>
              </a:ext>
            </a:extLst>
          </p:cNvPr>
          <p:cNvSpPr>
            <a:spLocks noGrp="1"/>
          </p:cNvSpPr>
          <p:nvPr>
            <p:ph type="sldNum" sz="quarter" idx="12"/>
          </p:nvPr>
        </p:nvSpPr>
        <p:spPr/>
        <p:txBody>
          <a:bodyPr/>
          <a:lstStyle/>
          <a:p>
            <a:fld id="{66642F57-CEBD-40E4-87A8-FD409F1E3EAC}" type="slidenum">
              <a:rPr lang="en-CA" smtClean="0"/>
              <a:pPr/>
              <a:t>38</a:t>
            </a:fld>
            <a:endParaRPr lang="en-CA"/>
          </a:p>
        </p:txBody>
      </p:sp>
      <p:sp>
        <p:nvSpPr>
          <p:cNvPr id="4" name="Footer Placeholder 3">
            <a:extLst>
              <a:ext uri="{FF2B5EF4-FFF2-40B4-BE49-F238E27FC236}">
                <a16:creationId xmlns:a16="http://schemas.microsoft.com/office/drawing/2014/main" id="{1215DCF9-4652-17E5-0AE7-F886E336DD3A}"/>
              </a:ext>
            </a:extLst>
          </p:cNvPr>
          <p:cNvSpPr>
            <a:spLocks noGrp="1"/>
          </p:cNvSpPr>
          <p:nvPr>
            <p:ph type="ftr" sz="quarter" idx="11"/>
          </p:nvPr>
        </p:nvSpPr>
        <p:spPr/>
        <p:txBody>
          <a:bodyPr/>
          <a:lstStyle/>
          <a:p>
            <a:pPr>
              <a:defRPr/>
            </a:pPr>
            <a:r>
              <a:rPr lang="en-US"/>
              <a:t>ISPAD 2022</a:t>
            </a:r>
            <a:endParaRPr lang="en-US" dirty="0"/>
          </a:p>
        </p:txBody>
      </p:sp>
    </p:spTree>
    <p:extLst>
      <p:ext uri="{BB962C8B-B14F-4D97-AF65-F5344CB8AC3E}">
        <p14:creationId xmlns:p14="http://schemas.microsoft.com/office/powerpoint/2010/main" val="1084598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a:extLst>
              <a:ext uri="{FF2B5EF4-FFF2-40B4-BE49-F238E27FC236}">
                <a16:creationId xmlns:a16="http://schemas.microsoft.com/office/drawing/2014/main" id="{E0347511-A623-43B7-AE2B-A6B00D050DD8}"/>
              </a:ext>
            </a:extLst>
          </p:cNvPr>
          <p:cNvSpPr>
            <a:spLocks noGrp="1" noChangeArrowheads="1"/>
          </p:cNvSpPr>
          <p:nvPr>
            <p:ph type="title"/>
          </p:nvPr>
        </p:nvSpPr>
        <p:spPr/>
        <p:txBody>
          <a:bodyPr/>
          <a:lstStyle/>
          <a:p>
            <a:r>
              <a:rPr lang="en-GB" altLang="en-US" dirty="0"/>
              <a:t>CEREBRAL INJURY: TREATMENT</a:t>
            </a:r>
          </a:p>
        </p:txBody>
      </p:sp>
      <p:sp>
        <p:nvSpPr>
          <p:cNvPr id="54275" name="Rectangle 6">
            <a:extLst>
              <a:ext uri="{FF2B5EF4-FFF2-40B4-BE49-F238E27FC236}">
                <a16:creationId xmlns:a16="http://schemas.microsoft.com/office/drawing/2014/main" id="{6AE678CD-D7D1-4F67-AEE1-4BF8C936A54A}"/>
              </a:ext>
            </a:extLst>
          </p:cNvPr>
          <p:cNvSpPr>
            <a:spLocks noGrp="1" noChangeArrowheads="1"/>
          </p:cNvSpPr>
          <p:nvPr>
            <p:ph idx="1"/>
          </p:nvPr>
        </p:nvSpPr>
        <p:spPr/>
        <p:txBody>
          <a:bodyPr>
            <a:normAutofit/>
          </a:bodyPr>
          <a:lstStyle/>
          <a:p>
            <a:r>
              <a:rPr lang="en-GB" altLang="en-US" dirty="0"/>
              <a:t>elevate head of bed</a:t>
            </a:r>
          </a:p>
          <a:p>
            <a:r>
              <a:rPr lang="en-GB" altLang="en-US" dirty="0"/>
              <a:t>reduce fluid rate by ⅓, but avoid hypotension</a:t>
            </a:r>
          </a:p>
          <a:p>
            <a:r>
              <a:rPr lang="en-GB" altLang="en-US" dirty="0"/>
              <a:t>administer hyperosmolar agent:</a:t>
            </a:r>
          </a:p>
          <a:p>
            <a:pPr lvl="1"/>
            <a:r>
              <a:rPr lang="en-GB" altLang="en-US" dirty="0"/>
              <a:t>mannitol 20% 0.5–1 g/kg (2.5–5 mL/kg) IV over 15 min</a:t>
            </a:r>
          </a:p>
          <a:p>
            <a:pPr lvl="1"/>
            <a:r>
              <a:rPr lang="en-GB" altLang="en-US" dirty="0"/>
              <a:t>NaCl 3% 2.5–5 mL/kg IV over 15 min</a:t>
            </a:r>
          </a:p>
          <a:p>
            <a:r>
              <a:rPr lang="en-GB" altLang="en-US" dirty="0"/>
              <a:t>intubate if pending respiratory failure</a:t>
            </a:r>
          </a:p>
          <a:p>
            <a:r>
              <a:rPr lang="en-GB" altLang="en-US" dirty="0"/>
              <a:t>mild hyperventilation, avoid hypocapnia</a:t>
            </a:r>
          </a:p>
          <a:p>
            <a:r>
              <a:rPr lang="en-GB" altLang="en-US" dirty="0"/>
              <a:t>no known role for dexamethasone</a:t>
            </a:r>
          </a:p>
          <a:p>
            <a:r>
              <a:rPr lang="en-GB" altLang="en-US" dirty="0"/>
              <a:t>early Dx and Rx improve outcome</a:t>
            </a:r>
          </a:p>
        </p:txBody>
      </p:sp>
      <p:sp>
        <p:nvSpPr>
          <p:cNvPr id="2" name="Slide Number Placeholder 1">
            <a:extLst>
              <a:ext uri="{FF2B5EF4-FFF2-40B4-BE49-F238E27FC236}">
                <a16:creationId xmlns:a16="http://schemas.microsoft.com/office/drawing/2014/main" id="{2B3FDD48-6CA7-4E3B-9945-2909A64184B3}"/>
              </a:ext>
            </a:extLst>
          </p:cNvPr>
          <p:cNvSpPr>
            <a:spLocks noGrp="1"/>
          </p:cNvSpPr>
          <p:nvPr>
            <p:ph type="sldNum" sz="quarter" idx="12"/>
          </p:nvPr>
        </p:nvSpPr>
        <p:spPr/>
        <p:txBody>
          <a:bodyPr/>
          <a:lstStyle/>
          <a:p>
            <a:fld id="{66642F57-CEBD-40E4-87A8-FD409F1E3EAC}" type="slidenum">
              <a:rPr lang="en-CA" smtClean="0"/>
              <a:pPr/>
              <a:t>39</a:t>
            </a:fld>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3C44E473-2BD8-4F4A-A570-53D64ED896AD}"/>
              </a:ext>
            </a:extLst>
          </p:cNvPr>
          <p:cNvSpPr>
            <a:spLocks noGrp="1" noChangeArrowheads="1"/>
          </p:cNvSpPr>
          <p:nvPr>
            <p:ph type="title"/>
          </p:nvPr>
        </p:nvSpPr>
        <p:spPr/>
        <p:txBody>
          <a:bodyPr/>
          <a:lstStyle/>
          <a:p>
            <a:pPr eaLnBrk="1" hangingPunct="1"/>
            <a:r>
              <a:rPr lang="en-GB" altLang="en-US"/>
              <a:t>DKA: PATHOPHYSIOLOGY</a:t>
            </a:r>
          </a:p>
        </p:txBody>
      </p:sp>
      <p:sp>
        <p:nvSpPr>
          <p:cNvPr id="11270" name="Rectangle 6">
            <a:extLst>
              <a:ext uri="{FF2B5EF4-FFF2-40B4-BE49-F238E27FC236}">
                <a16:creationId xmlns:a16="http://schemas.microsoft.com/office/drawing/2014/main" id="{D8ED8D80-2C2F-4E96-8F62-6005D71E4474}"/>
              </a:ext>
            </a:extLst>
          </p:cNvPr>
          <p:cNvSpPr>
            <a:spLocks noGrp="1" noChangeArrowheads="1"/>
          </p:cNvSpPr>
          <p:nvPr>
            <p:ph idx="1"/>
          </p:nvPr>
        </p:nvSpPr>
        <p:spPr/>
        <p:txBody>
          <a:bodyPr/>
          <a:lstStyle/>
          <a:p>
            <a:pPr eaLnBrk="1" hangingPunct="1"/>
            <a:r>
              <a:rPr lang="en-GB" altLang="en-US" dirty="0"/>
              <a:t>metabolic effects of insulinopenia</a:t>
            </a:r>
          </a:p>
          <a:p>
            <a:pPr eaLnBrk="1" hangingPunct="1"/>
            <a:r>
              <a:rPr lang="en-GB" altLang="en-US" dirty="0">
                <a:sym typeface="Wingdings" panose="05000000000000000000" pitchFamily="2" charset="2"/>
              </a:rPr>
              <a:t> </a:t>
            </a:r>
            <a:r>
              <a:rPr lang="en-GB" altLang="en-US" dirty="0"/>
              <a:t>glucose uptake into muscle, fat, liver</a:t>
            </a:r>
          </a:p>
          <a:p>
            <a:pPr eaLnBrk="1" hangingPunct="1"/>
            <a:r>
              <a:rPr lang="en-GB" altLang="en-US" dirty="0">
                <a:sym typeface="Wingdings" panose="05000000000000000000" pitchFamily="2" charset="2"/>
              </a:rPr>
              <a:t></a:t>
            </a:r>
            <a:r>
              <a:rPr lang="en-GB" altLang="en-US" dirty="0"/>
              <a:t> gluconeogenesis, </a:t>
            </a:r>
            <a:r>
              <a:rPr lang="en-GB" altLang="en-US" dirty="0">
                <a:sym typeface="Wingdings" panose="05000000000000000000" pitchFamily="2" charset="2"/>
              </a:rPr>
              <a:t></a:t>
            </a:r>
            <a:r>
              <a:rPr lang="en-GB" altLang="en-US" dirty="0"/>
              <a:t> glycogenolysis, </a:t>
            </a:r>
            <a:r>
              <a:rPr lang="en-GB" altLang="en-US" dirty="0">
                <a:sym typeface="Wingdings" panose="05000000000000000000" pitchFamily="2" charset="2"/>
              </a:rPr>
              <a:t></a:t>
            </a:r>
            <a:r>
              <a:rPr lang="en-GB" altLang="en-US" dirty="0"/>
              <a:t> lipolysis, </a:t>
            </a:r>
            <a:r>
              <a:rPr lang="en-GB" altLang="en-US" dirty="0">
                <a:sym typeface="Wingdings" panose="05000000000000000000" pitchFamily="2" charset="2"/>
              </a:rPr>
              <a:t></a:t>
            </a:r>
            <a:r>
              <a:rPr lang="en-GB" altLang="en-US" dirty="0"/>
              <a:t> ketogenesis</a:t>
            </a:r>
          </a:p>
          <a:p>
            <a:pPr eaLnBrk="1" hangingPunct="1"/>
            <a:r>
              <a:rPr lang="en-GB" altLang="en-US" dirty="0"/>
              <a:t>hyperglycemia, obligate diuresis</a:t>
            </a:r>
          </a:p>
          <a:p>
            <a:pPr eaLnBrk="1" hangingPunct="1"/>
            <a:r>
              <a:rPr lang="en-GB" altLang="en-US" dirty="0">
                <a:sym typeface="Wingdings" panose="05000000000000000000" pitchFamily="2" charset="2"/>
              </a:rPr>
              <a:t></a:t>
            </a:r>
            <a:r>
              <a:rPr lang="en-GB" altLang="en-US" dirty="0"/>
              <a:t> stress hormones aggravate situation</a:t>
            </a:r>
          </a:p>
          <a:p>
            <a:pPr eaLnBrk="1" hangingPunct="1"/>
            <a:r>
              <a:rPr lang="en-GB" altLang="en-US" dirty="0"/>
              <a:t>metabolic acidosis: ketones, lactate</a:t>
            </a:r>
          </a:p>
          <a:p>
            <a:pPr eaLnBrk="1" hangingPunct="1"/>
            <a:r>
              <a:rPr lang="en-GB" altLang="en-US" dirty="0"/>
              <a:t>huge losses of H</a:t>
            </a:r>
            <a:r>
              <a:rPr lang="en-GB" altLang="en-US" baseline="-25000" dirty="0"/>
              <a:t>2</a:t>
            </a:r>
            <a:r>
              <a:rPr lang="en-GB" altLang="en-US" dirty="0"/>
              <a:t>O, Na</a:t>
            </a:r>
            <a:r>
              <a:rPr lang="en-GB" altLang="en-US" baseline="30000" dirty="0"/>
              <a:t>+</a:t>
            </a:r>
            <a:r>
              <a:rPr lang="en-GB" altLang="en-US" dirty="0"/>
              <a:t>, K</a:t>
            </a:r>
            <a:r>
              <a:rPr lang="en-GB" altLang="en-US" baseline="30000" dirty="0"/>
              <a:t>+</a:t>
            </a:r>
            <a:r>
              <a:rPr lang="en-GB" altLang="en-US" dirty="0"/>
              <a:t>, HCO</a:t>
            </a:r>
            <a:r>
              <a:rPr lang="en-GB" altLang="en-US" baseline="-25000" dirty="0"/>
              <a:t>3</a:t>
            </a:r>
            <a:r>
              <a:rPr lang="en-GB" altLang="en-US" baseline="30000" dirty="0"/>
              <a:t>–</a:t>
            </a:r>
            <a:r>
              <a:rPr lang="en-GB" altLang="en-US" dirty="0"/>
              <a:t>, P</a:t>
            </a:r>
            <a:r>
              <a:rPr lang="en-GB" altLang="en-US" baseline="-25000" dirty="0"/>
              <a:t>i</a:t>
            </a:r>
          </a:p>
        </p:txBody>
      </p:sp>
      <p:sp>
        <p:nvSpPr>
          <p:cNvPr id="4" name="Slide Number Placeholder 3">
            <a:extLst>
              <a:ext uri="{FF2B5EF4-FFF2-40B4-BE49-F238E27FC236}">
                <a16:creationId xmlns:a16="http://schemas.microsoft.com/office/drawing/2014/main" id="{182DD68A-D278-4E96-8554-6AC873372050}"/>
              </a:ext>
            </a:extLst>
          </p:cNvPr>
          <p:cNvSpPr>
            <a:spLocks noGrp="1"/>
          </p:cNvSpPr>
          <p:nvPr>
            <p:ph type="sldNum" sz="quarter" idx="12"/>
          </p:nvPr>
        </p:nvSpPr>
        <p:spPr/>
        <p:txBody>
          <a:bodyPr/>
          <a:lstStyle/>
          <a:p>
            <a:fld id="{66642F57-CEBD-40E4-87A8-FD409F1E3EAC}" type="slidenum">
              <a:rPr lang="en-CA" smtClean="0"/>
              <a:pPr/>
              <a:t>4</a:t>
            </a:fld>
            <a:endParaRPr lang="en-C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4D8D-E6BD-4620-8694-03B13E71EC21}"/>
              </a:ext>
            </a:extLst>
          </p:cNvPr>
          <p:cNvSpPr>
            <a:spLocks noGrp="1"/>
          </p:cNvSpPr>
          <p:nvPr>
            <p:ph type="title"/>
          </p:nvPr>
        </p:nvSpPr>
        <p:spPr/>
        <p:txBody>
          <a:bodyPr/>
          <a:lstStyle/>
          <a:p>
            <a:r>
              <a:rPr lang="en-CA" dirty="0"/>
              <a:t>OTHER COMPLICATIONS OF DKA</a:t>
            </a:r>
          </a:p>
        </p:txBody>
      </p:sp>
      <p:sp>
        <p:nvSpPr>
          <p:cNvPr id="3" name="Content Placeholder 2">
            <a:extLst>
              <a:ext uri="{FF2B5EF4-FFF2-40B4-BE49-F238E27FC236}">
                <a16:creationId xmlns:a16="http://schemas.microsoft.com/office/drawing/2014/main" id="{06AA4EFF-4FEA-4F66-A086-78018AE3FE64}"/>
              </a:ext>
            </a:extLst>
          </p:cNvPr>
          <p:cNvSpPr>
            <a:spLocks noGrp="1"/>
          </p:cNvSpPr>
          <p:nvPr>
            <p:ph idx="1"/>
          </p:nvPr>
        </p:nvSpPr>
        <p:spPr/>
        <p:txBody>
          <a:bodyPr>
            <a:normAutofit fontScale="92500" lnSpcReduction="10000"/>
          </a:bodyPr>
          <a:lstStyle/>
          <a:p>
            <a:r>
              <a:rPr lang="en-CA" dirty="0"/>
              <a:t>hypokalemia*, hypocalcemia, hypomagnesemia, hypophosphatemia*</a:t>
            </a:r>
          </a:p>
          <a:p>
            <a:r>
              <a:rPr lang="en-CA" dirty="0"/>
              <a:t>hyperchloremic acidosis</a:t>
            </a:r>
          </a:p>
          <a:p>
            <a:r>
              <a:rPr lang="en-CA" dirty="0"/>
              <a:t>hypoglycemia</a:t>
            </a:r>
          </a:p>
          <a:p>
            <a:r>
              <a:rPr lang="en-CA" dirty="0"/>
              <a:t>peripheral venous*, dural sinus, basilar artery thrombosis</a:t>
            </a:r>
          </a:p>
          <a:p>
            <a:r>
              <a:rPr lang="en-CA" dirty="0"/>
              <a:t>pulmonary embolism*, pulmonary edema*, pneumothorax, aspiration pneumonia*, ARDS</a:t>
            </a:r>
          </a:p>
          <a:p>
            <a:r>
              <a:rPr lang="en-CA" dirty="0"/>
              <a:t>rhabdomyolysis*</a:t>
            </a:r>
          </a:p>
          <a:p>
            <a:r>
              <a:rPr lang="en-CA" dirty="0"/>
              <a:t>acute pancreatitis*</a:t>
            </a:r>
          </a:p>
          <a:p>
            <a:r>
              <a:rPr lang="en-CA" dirty="0"/>
              <a:t>intracranial hemorrhage, cerebral infarction</a:t>
            </a:r>
          </a:p>
          <a:p>
            <a:r>
              <a:rPr lang="en-CA" dirty="0"/>
              <a:t>acute kidney injury*</a:t>
            </a:r>
          </a:p>
        </p:txBody>
      </p:sp>
      <p:sp>
        <p:nvSpPr>
          <p:cNvPr id="4" name="Slide Number Placeholder 3">
            <a:extLst>
              <a:ext uri="{FF2B5EF4-FFF2-40B4-BE49-F238E27FC236}">
                <a16:creationId xmlns:a16="http://schemas.microsoft.com/office/drawing/2014/main" id="{7AE8E520-36E6-448C-B4C7-CAFA5A36A4F7}"/>
              </a:ext>
            </a:extLst>
          </p:cNvPr>
          <p:cNvSpPr>
            <a:spLocks noGrp="1"/>
          </p:cNvSpPr>
          <p:nvPr>
            <p:ph type="sldNum" sz="quarter" idx="12"/>
          </p:nvPr>
        </p:nvSpPr>
        <p:spPr/>
        <p:txBody>
          <a:bodyPr/>
          <a:lstStyle/>
          <a:p>
            <a:fld id="{66642F57-CEBD-40E4-87A8-FD409F1E3EAC}" type="slidenum">
              <a:rPr lang="en-CA" smtClean="0"/>
              <a:pPr/>
              <a:t>40</a:t>
            </a:fld>
            <a:endParaRPr lang="en-CA"/>
          </a:p>
        </p:txBody>
      </p:sp>
      <p:sp>
        <p:nvSpPr>
          <p:cNvPr id="5" name="Footer Placeholder 4">
            <a:extLst>
              <a:ext uri="{FF2B5EF4-FFF2-40B4-BE49-F238E27FC236}">
                <a16:creationId xmlns:a16="http://schemas.microsoft.com/office/drawing/2014/main" id="{B55FF766-44FA-44C8-9289-5E810378CCB5}"/>
              </a:ext>
            </a:extLst>
          </p:cNvPr>
          <p:cNvSpPr>
            <a:spLocks noGrp="1"/>
          </p:cNvSpPr>
          <p:nvPr>
            <p:ph type="ftr" sz="quarter" idx="11"/>
          </p:nvPr>
        </p:nvSpPr>
        <p:spPr/>
        <p:txBody>
          <a:bodyPr/>
          <a:lstStyle/>
          <a:p>
            <a:pPr>
              <a:defRPr/>
            </a:pPr>
            <a:r>
              <a:rPr lang="en-US" dirty="0"/>
              <a:t>*HHS &gt; DKA</a:t>
            </a:r>
          </a:p>
        </p:txBody>
      </p:sp>
    </p:spTree>
    <p:extLst>
      <p:ext uri="{BB962C8B-B14F-4D97-AF65-F5344CB8AC3E}">
        <p14:creationId xmlns:p14="http://schemas.microsoft.com/office/powerpoint/2010/main" val="2475007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E11308F-C9EE-4ECD-8D62-E4FC0202ECBB}"/>
              </a:ext>
            </a:extLst>
          </p:cNvPr>
          <p:cNvSpPr>
            <a:spLocks noGrp="1" noChangeArrowheads="1"/>
          </p:cNvSpPr>
          <p:nvPr>
            <p:ph type="title"/>
          </p:nvPr>
        </p:nvSpPr>
        <p:spPr/>
        <p:txBody>
          <a:bodyPr/>
          <a:lstStyle/>
          <a:p>
            <a:r>
              <a:rPr lang="en-CA" altLang="en-US"/>
              <a:t>HYPERGLYCEMIC HYPEROSMOLAR STATE</a:t>
            </a:r>
          </a:p>
        </p:txBody>
      </p:sp>
      <p:sp>
        <p:nvSpPr>
          <p:cNvPr id="56323" name="Content Placeholder 2">
            <a:extLst>
              <a:ext uri="{FF2B5EF4-FFF2-40B4-BE49-F238E27FC236}">
                <a16:creationId xmlns:a16="http://schemas.microsoft.com/office/drawing/2014/main" id="{84AFC6E0-B168-4779-88BA-4FE14138EEE6}"/>
              </a:ext>
            </a:extLst>
          </p:cNvPr>
          <p:cNvSpPr>
            <a:spLocks noGrp="1" noChangeArrowheads="1"/>
          </p:cNvSpPr>
          <p:nvPr>
            <p:ph idx="1"/>
          </p:nvPr>
        </p:nvSpPr>
        <p:spPr/>
        <p:txBody>
          <a:bodyPr>
            <a:normAutofit/>
          </a:bodyPr>
          <a:lstStyle/>
          <a:p>
            <a:r>
              <a:rPr lang="en-CA" altLang="en-US" dirty="0"/>
              <a:t>diagnosis:</a:t>
            </a:r>
          </a:p>
          <a:p>
            <a:pPr lvl="1"/>
            <a:r>
              <a:rPr lang="en-CA" altLang="en-US" dirty="0"/>
              <a:t>hyperglycemia: glucose &gt;33.3 mmol/L</a:t>
            </a:r>
          </a:p>
          <a:p>
            <a:pPr lvl="1"/>
            <a:r>
              <a:rPr lang="en-CA" altLang="en-US" dirty="0"/>
              <a:t>hyperosmolality: effective plasma osmolality &gt;320 mOsm/kg</a:t>
            </a:r>
          </a:p>
          <a:p>
            <a:pPr lvl="1"/>
            <a:r>
              <a:rPr lang="en-CA" altLang="en-US" dirty="0"/>
              <a:t>small ketonuria (0–1+) or </a:t>
            </a:r>
            <a:r>
              <a:rPr lang="el-GR" altLang="en-US" dirty="0">
                <a:ea typeface="Open Sans" panose="020B0606030504020204" pitchFamily="34" charset="0"/>
                <a:cs typeface="Open Sans" panose="020B0606030504020204" pitchFamily="34" charset="0"/>
              </a:rPr>
              <a:t>β</a:t>
            </a:r>
            <a:r>
              <a:rPr lang="en-CA" altLang="en-US" dirty="0">
                <a:ea typeface="Open Sans" panose="020B0606030504020204" pitchFamily="34" charset="0"/>
                <a:cs typeface="Open Sans" panose="020B0606030504020204" pitchFamily="34" charset="0"/>
              </a:rPr>
              <a:t>-hydroxybutyrate &lt;1.5 mmol/L</a:t>
            </a:r>
            <a:endParaRPr lang="en-CA" altLang="en-US" dirty="0"/>
          </a:p>
          <a:p>
            <a:pPr lvl="1"/>
            <a:r>
              <a:rPr lang="en-CA" altLang="en-US" dirty="0"/>
              <a:t>no significant acidosis: </a:t>
            </a:r>
            <a:r>
              <a:rPr lang="en-CA" altLang="en-US" dirty="0" err="1"/>
              <a:t>pH</a:t>
            </a:r>
            <a:r>
              <a:rPr lang="en-CA" altLang="en-US" baseline="-25000" dirty="0" err="1"/>
              <a:t>art</a:t>
            </a:r>
            <a:r>
              <a:rPr lang="en-CA" altLang="en-US" dirty="0"/>
              <a:t> &gt;7.30 or </a:t>
            </a:r>
            <a:r>
              <a:rPr lang="en-CA" altLang="en-US" dirty="0" err="1"/>
              <a:t>pH</a:t>
            </a:r>
            <a:r>
              <a:rPr lang="en-CA" altLang="en-US" baseline="-25000" dirty="0" err="1"/>
              <a:t>ven</a:t>
            </a:r>
            <a:r>
              <a:rPr lang="en-CA" altLang="en-US" dirty="0"/>
              <a:t> &gt;7.25 or HCO</a:t>
            </a:r>
            <a:r>
              <a:rPr lang="en-CA" altLang="en-US" baseline="-25000" dirty="0"/>
              <a:t>3</a:t>
            </a:r>
            <a:r>
              <a:rPr lang="en-CA" altLang="en-US" baseline="30000" dirty="0"/>
              <a:t>–</a:t>
            </a:r>
            <a:r>
              <a:rPr lang="en-CA" altLang="en-US" dirty="0"/>
              <a:t> &gt;15 mmol/L</a:t>
            </a:r>
          </a:p>
          <a:p>
            <a:r>
              <a:rPr lang="en-CA" altLang="en-US" dirty="0"/>
              <a:t>obtundation, combativeness, seizures (~50%)</a:t>
            </a:r>
          </a:p>
          <a:p>
            <a:r>
              <a:rPr lang="en-CA" altLang="en-US" dirty="0"/>
              <a:t>seen in T2D, obese, blacks</a:t>
            </a:r>
          </a:p>
          <a:p>
            <a:r>
              <a:rPr lang="en-CA" altLang="en-US" dirty="0"/>
              <a:t>also seen in T1D drinking lots of pop</a:t>
            </a:r>
          </a:p>
          <a:p>
            <a:r>
              <a:rPr lang="en-CA" altLang="en-US" dirty="0"/>
              <a:t>can have mixture of DKA and HHS</a:t>
            </a:r>
          </a:p>
        </p:txBody>
      </p:sp>
      <p:sp>
        <p:nvSpPr>
          <p:cNvPr id="2" name="Slide Number Placeholder 1">
            <a:extLst>
              <a:ext uri="{FF2B5EF4-FFF2-40B4-BE49-F238E27FC236}">
                <a16:creationId xmlns:a16="http://schemas.microsoft.com/office/drawing/2014/main" id="{C3356860-14D9-47D7-8D34-757F9C4008E0}"/>
              </a:ext>
            </a:extLst>
          </p:cNvPr>
          <p:cNvSpPr>
            <a:spLocks noGrp="1"/>
          </p:cNvSpPr>
          <p:nvPr>
            <p:ph type="sldNum" sz="quarter" idx="12"/>
          </p:nvPr>
        </p:nvSpPr>
        <p:spPr/>
        <p:txBody>
          <a:bodyPr/>
          <a:lstStyle/>
          <a:p>
            <a:fld id="{66642F57-CEBD-40E4-87A8-FD409F1E3EAC}" type="slidenum">
              <a:rPr lang="en-CA" smtClean="0"/>
              <a:pPr/>
              <a:t>41</a:t>
            </a:fld>
            <a:endParaRPr lang="en-CA"/>
          </a:p>
        </p:txBody>
      </p:sp>
      <p:sp>
        <p:nvSpPr>
          <p:cNvPr id="3" name="Footer Placeholder 2">
            <a:extLst>
              <a:ext uri="{FF2B5EF4-FFF2-40B4-BE49-F238E27FC236}">
                <a16:creationId xmlns:a16="http://schemas.microsoft.com/office/drawing/2014/main" id="{903BD72D-9C07-48D4-99D8-48A2ACD8A72C}"/>
              </a:ext>
            </a:extLst>
          </p:cNvPr>
          <p:cNvSpPr>
            <a:spLocks noGrp="1"/>
          </p:cNvSpPr>
          <p:nvPr>
            <p:ph type="ftr" sz="quarter" idx="11"/>
          </p:nvPr>
        </p:nvSpPr>
        <p:spPr/>
        <p:txBody>
          <a:bodyPr/>
          <a:lstStyle/>
          <a:p>
            <a:pPr>
              <a:defRPr/>
            </a:pPr>
            <a:r>
              <a:rPr lang="en-US" dirty="0"/>
              <a:t>ISPAD 2022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6B556A3-E11D-422E-8039-9802E431663D}"/>
              </a:ext>
            </a:extLst>
          </p:cNvPr>
          <p:cNvSpPr>
            <a:spLocks noGrp="1" noChangeArrowheads="1"/>
          </p:cNvSpPr>
          <p:nvPr>
            <p:ph type="title"/>
          </p:nvPr>
        </p:nvSpPr>
        <p:spPr/>
        <p:txBody>
          <a:bodyPr/>
          <a:lstStyle/>
          <a:p>
            <a:pPr eaLnBrk="1" hangingPunct="1"/>
            <a:r>
              <a:rPr lang="en-CA" altLang="en-US"/>
              <a:t>HHS vs. DKA</a:t>
            </a:r>
          </a:p>
        </p:txBody>
      </p:sp>
      <p:sp>
        <p:nvSpPr>
          <p:cNvPr id="57347" name="Content Placeholder 2">
            <a:extLst>
              <a:ext uri="{FF2B5EF4-FFF2-40B4-BE49-F238E27FC236}">
                <a16:creationId xmlns:a16="http://schemas.microsoft.com/office/drawing/2014/main" id="{AA5C7A1D-BA33-4BAB-A91C-4F2D09B07024}"/>
              </a:ext>
            </a:extLst>
          </p:cNvPr>
          <p:cNvSpPr>
            <a:spLocks noGrp="1" noChangeArrowheads="1"/>
          </p:cNvSpPr>
          <p:nvPr>
            <p:ph idx="1"/>
          </p:nvPr>
        </p:nvSpPr>
        <p:spPr/>
        <p:txBody>
          <a:bodyPr/>
          <a:lstStyle/>
          <a:p>
            <a:pPr eaLnBrk="1" hangingPunct="1"/>
            <a:r>
              <a:rPr lang="en-CA" altLang="en-US" dirty="0">
                <a:sym typeface="Wingdings" panose="05000000000000000000" pitchFamily="2" charset="2"/>
              </a:rPr>
              <a:t> hyper</a:t>
            </a:r>
            <a:r>
              <a:rPr lang="en-CA" altLang="en-US" dirty="0"/>
              <a:t>osmolality, </a:t>
            </a:r>
            <a:r>
              <a:rPr lang="en-CA" altLang="en-US" dirty="0">
                <a:sym typeface="Wingdings" panose="05000000000000000000" pitchFamily="2" charset="2"/>
              </a:rPr>
              <a:t> hyperglycemia</a:t>
            </a:r>
            <a:endParaRPr lang="en-CA" altLang="en-US" dirty="0"/>
          </a:p>
          <a:p>
            <a:pPr eaLnBrk="1" hangingPunct="1"/>
            <a:r>
              <a:rPr lang="en-CA" altLang="en-US" dirty="0">
                <a:sym typeface="Wingdings" panose="05000000000000000000" pitchFamily="2" charset="2"/>
              </a:rPr>
              <a:t> </a:t>
            </a:r>
            <a:r>
              <a:rPr lang="en-CA" altLang="en-US" dirty="0"/>
              <a:t>dehydration, </a:t>
            </a:r>
            <a:r>
              <a:rPr lang="en-CA" altLang="en-US" dirty="0">
                <a:sym typeface="Wingdings" panose="05000000000000000000" pitchFamily="2" charset="2"/>
              </a:rPr>
              <a:t> </a:t>
            </a:r>
            <a:r>
              <a:rPr lang="en-CA" altLang="en-US" dirty="0"/>
              <a:t>fluid Rx needed</a:t>
            </a:r>
          </a:p>
          <a:p>
            <a:pPr eaLnBrk="1" hangingPunct="1"/>
            <a:r>
              <a:rPr lang="en-CA" altLang="en-US" dirty="0">
                <a:sym typeface="Wingdings" panose="05000000000000000000" pitchFamily="2" charset="2"/>
              </a:rPr>
              <a:t> </a:t>
            </a:r>
            <a:r>
              <a:rPr lang="en-CA" altLang="en-US" dirty="0"/>
              <a:t>electrolyte loss</a:t>
            </a:r>
          </a:p>
          <a:p>
            <a:pPr eaLnBrk="1" hangingPunct="1"/>
            <a:r>
              <a:rPr lang="en-CA" altLang="en-US" dirty="0">
                <a:sym typeface="Wingdings" panose="05000000000000000000" pitchFamily="2" charset="2"/>
              </a:rPr>
              <a:t></a:t>
            </a:r>
            <a:r>
              <a:rPr lang="en-CA" altLang="en-US" dirty="0"/>
              <a:t> acidosis, </a:t>
            </a:r>
            <a:r>
              <a:rPr lang="en-CA" altLang="en-US" dirty="0">
                <a:sym typeface="Wingdings" panose="05000000000000000000" pitchFamily="2" charset="2"/>
              </a:rPr>
              <a:t> </a:t>
            </a:r>
            <a:r>
              <a:rPr lang="en-CA" altLang="en-US" dirty="0"/>
              <a:t>HCO</a:t>
            </a:r>
            <a:r>
              <a:rPr lang="en-CA" altLang="en-US" baseline="-25000" dirty="0"/>
              <a:t>3</a:t>
            </a:r>
            <a:r>
              <a:rPr lang="en-CA" altLang="en-US" baseline="30000" dirty="0"/>
              <a:t>–</a:t>
            </a:r>
          </a:p>
          <a:p>
            <a:pPr eaLnBrk="1" hangingPunct="1"/>
            <a:r>
              <a:rPr lang="en-CA" altLang="en-US" dirty="0"/>
              <a:t>may not need much or any insulin</a:t>
            </a:r>
          </a:p>
          <a:p>
            <a:pPr eaLnBrk="1" hangingPunct="1"/>
            <a:r>
              <a:rPr lang="en-CA" altLang="en-US" dirty="0">
                <a:sym typeface="Wingdings" panose="05000000000000000000" pitchFamily="2" charset="2"/>
              </a:rPr>
              <a:t></a:t>
            </a:r>
            <a:r>
              <a:rPr lang="en-CA" altLang="en-US" dirty="0"/>
              <a:t> risk of shock, thrombosis, rhabdomyolysis</a:t>
            </a:r>
          </a:p>
          <a:p>
            <a:pPr eaLnBrk="1" hangingPunct="1"/>
            <a:r>
              <a:rPr lang="en-CA" altLang="en-US" dirty="0">
                <a:sym typeface="Wingdings" panose="05000000000000000000" pitchFamily="2" charset="2"/>
              </a:rPr>
              <a:t></a:t>
            </a:r>
            <a:r>
              <a:rPr lang="en-CA" altLang="en-US" dirty="0"/>
              <a:t> risk of cerebral injury</a:t>
            </a:r>
          </a:p>
        </p:txBody>
      </p:sp>
      <p:sp>
        <p:nvSpPr>
          <p:cNvPr id="2" name="Slide Number Placeholder 1">
            <a:extLst>
              <a:ext uri="{FF2B5EF4-FFF2-40B4-BE49-F238E27FC236}">
                <a16:creationId xmlns:a16="http://schemas.microsoft.com/office/drawing/2014/main" id="{E78AF7B1-5C62-45E7-991E-2B4920F27865}"/>
              </a:ext>
            </a:extLst>
          </p:cNvPr>
          <p:cNvSpPr>
            <a:spLocks noGrp="1"/>
          </p:cNvSpPr>
          <p:nvPr>
            <p:ph type="sldNum" sz="quarter" idx="12"/>
          </p:nvPr>
        </p:nvSpPr>
        <p:spPr/>
        <p:txBody>
          <a:bodyPr/>
          <a:lstStyle/>
          <a:p>
            <a:fld id="{66642F57-CEBD-40E4-87A8-FD409F1E3EAC}" type="slidenum">
              <a:rPr lang="en-CA" smtClean="0"/>
              <a:pPr/>
              <a:t>42</a:t>
            </a:fld>
            <a:endParaRPr lang="en-CA"/>
          </a:p>
        </p:txBody>
      </p:sp>
      <p:sp>
        <p:nvSpPr>
          <p:cNvPr id="3" name="Footer Placeholder 2">
            <a:extLst>
              <a:ext uri="{FF2B5EF4-FFF2-40B4-BE49-F238E27FC236}">
                <a16:creationId xmlns:a16="http://schemas.microsoft.com/office/drawing/2014/main" id="{DBFD9C79-F365-4FF7-B87E-3BA664289435}"/>
              </a:ext>
            </a:extLst>
          </p:cNvPr>
          <p:cNvSpPr>
            <a:spLocks noGrp="1"/>
          </p:cNvSpPr>
          <p:nvPr>
            <p:ph type="ftr" sz="quarter" idx="11"/>
          </p:nvPr>
        </p:nvSpPr>
        <p:spPr/>
        <p:txBody>
          <a:bodyPr/>
          <a:lstStyle/>
          <a:p>
            <a:pPr>
              <a:defRPr/>
            </a:pPr>
            <a:r>
              <a:rPr lang="en-US" dirty="0"/>
              <a:t>ISPAD 2022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5932E8F8-3F12-4A4C-88C8-A8C0B73E125D}"/>
              </a:ext>
            </a:extLst>
          </p:cNvPr>
          <p:cNvSpPr>
            <a:spLocks noGrp="1" noChangeArrowheads="1"/>
          </p:cNvSpPr>
          <p:nvPr>
            <p:ph type="title"/>
          </p:nvPr>
        </p:nvSpPr>
        <p:spPr/>
        <p:txBody>
          <a:bodyPr/>
          <a:lstStyle/>
          <a:p>
            <a:pPr eaLnBrk="1" hangingPunct="1"/>
            <a:r>
              <a:rPr lang="en-CA" altLang="en-US"/>
              <a:t>TREATING HHS</a:t>
            </a:r>
          </a:p>
        </p:txBody>
      </p:sp>
      <p:sp>
        <p:nvSpPr>
          <p:cNvPr id="58371" name="Content Placeholder 2">
            <a:extLst>
              <a:ext uri="{FF2B5EF4-FFF2-40B4-BE49-F238E27FC236}">
                <a16:creationId xmlns:a16="http://schemas.microsoft.com/office/drawing/2014/main" id="{B5A9EE4D-52C9-43D7-8DCA-6C8478F1EEAE}"/>
              </a:ext>
            </a:extLst>
          </p:cNvPr>
          <p:cNvSpPr>
            <a:spLocks noGrp="1" noChangeArrowheads="1"/>
          </p:cNvSpPr>
          <p:nvPr>
            <p:ph idx="1"/>
          </p:nvPr>
        </p:nvSpPr>
        <p:spPr/>
        <p:txBody>
          <a:bodyPr/>
          <a:lstStyle/>
          <a:p>
            <a:pPr eaLnBrk="1" hangingPunct="1"/>
            <a:r>
              <a:rPr lang="en-CA" altLang="en-US" dirty="0">
                <a:sym typeface="Wingdings" panose="05000000000000000000" pitchFamily="2" charset="2"/>
              </a:rPr>
              <a:t>assume 12–15% dehydration</a:t>
            </a:r>
          </a:p>
          <a:p>
            <a:pPr eaLnBrk="1" hangingPunct="1"/>
            <a:r>
              <a:rPr lang="en-CA" altLang="en-US" dirty="0">
                <a:sym typeface="Wingdings" panose="05000000000000000000" pitchFamily="2" charset="2"/>
              </a:rPr>
              <a:t>fluids: 20 mL/kg NS, then balance Na</a:t>
            </a:r>
            <a:r>
              <a:rPr lang="en-CA" altLang="en-US" baseline="30000" dirty="0">
                <a:sym typeface="Wingdings" panose="05000000000000000000" pitchFamily="2" charset="2"/>
              </a:rPr>
              <a:t>+</a:t>
            </a:r>
            <a:r>
              <a:rPr lang="en-CA" altLang="en-US" dirty="0">
                <a:sym typeface="Wingdings" panose="05000000000000000000" pitchFamily="2" charset="2"/>
              </a:rPr>
              <a:t> content:</a:t>
            </a:r>
          </a:p>
          <a:p>
            <a:pPr lvl="1" eaLnBrk="1" hangingPunct="1"/>
            <a:r>
              <a:rPr lang="en-CA" altLang="en-US" dirty="0">
                <a:sym typeface="Wingdings" panose="05000000000000000000" pitchFamily="2" charset="2"/>
              </a:rPr>
              <a:t>intravascular needs vs. lowering osmolality</a:t>
            </a:r>
          </a:p>
          <a:p>
            <a:pPr eaLnBrk="1" hangingPunct="1"/>
            <a:r>
              <a:rPr lang="en-CA" altLang="en-US" dirty="0">
                <a:sym typeface="Wingdings" panose="05000000000000000000" pitchFamily="2" charset="2"/>
              </a:rPr>
              <a:t>K</a:t>
            </a:r>
            <a:r>
              <a:rPr lang="en-CA" altLang="en-US" baseline="30000" dirty="0">
                <a:sym typeface="Wingdings" panose="05000000000000000000" pitchFamily="2" charset="2"/>
              </a:rPr>
              <a:t>+</a:t>
            </a:r>
            <a:r>
              <a:rPr lang="en-CA" altLang="en-US" dirty="0">
                <a:sym typeface="Wingdings" panose="05000000000000000000" pitchFamily="2" charset="2"/>
              </a:rPr>
              <a:t>: 20 mEq/L KCl  + 20 mEq/L </a:t>
            </a:r>
            <a:r>
              <a:rPr lang="en-CA" altLang="en-US" dirty="0" err="1">
                <a:sym typeface="Wingdings" panose="05000000000000000000" pitchFamily="2" charset="2"/>
              </a:rPr>
              <a:t>KPhos</a:t>
            </a:r>
            <a:endParaRPr lang="en-CA" altLang="en-US" dirty="0">
              <a:sym typeface="Wingdings" panose="05000000000000000000" pitchFamily="2" charset="2"/>
            </a:endParaRPr>
          </a:p>
          <a:p>
            <a:pPr eaLnBrk="1" hangingPunct="1"/>
            <a:r>
              <a:rPr lang="en-CA" altLang="en-US" dirty="0">
                <a:sym typeface="Wingdings" panose="05000000000000000000" pitchFamily="2" charset="2"/>
              </a:rPr>
              <a:t>insulin: 0.025 U/kg/h if BG won’t  with fluids</a:t>
            </a:r>
          </a:p>
          <a:p>
            <a:pPr eaLnBrk="1" hangingPunct="1"/>
            <a:r>
              <a:rPr lang="en-CA" altLang="en-US" dirty="0">
                <a:sym typeface="Wingdings" panose="05000000000000000000" pitchFamily="2" charset="2"/>
              </a:rPr>
              <a:t>lower Na</a:t>
            </a:r>
            <a:r>
              <a:rPr lang="en-CA" altLang="en-US" baseline="30000" dirty="0">
                <a:sym typeface="Wingdings" panose="05000000000000000000" pitchFamily="2" charset="2"/>
              </a:rPr>
              <a:t>+</a:t>
            </a:r>
            <a:r>
              <a:rPr lang="en-CA" altLang="en-US" dirty="0">
                <a:sym typeface="Wingdings" panose="05000000000000000000" pitchFamily="2" charset="2"/>
              </a:rPr>
              <a:t> by ~0.5 mmol/L/h</a:t>
            </a:r>
          </a:p>
          <a:p>
            <a:pPr eaLnBrk="1" hangingPunct="1"/>
            <a:r>
              <a:rPr lang="en-CA" altLang="en-US" dirty="0">
                <a:sym typeface="Wingdings" panose="05000000000000000000" pitchFamily="2" charset="2"/>
              </a:rPr>
              <a:t>lower glucose by ~3–5 mmol/L/h</a:t>
            </a:r>
            <a:endParaRPr lang="en-CA" altLang="en-US" dirty="0"/>
          </a:p>
        </p:txBody>
      </p:sp>
      <p:sp>
        <p:nvSpPr>
          <p:cNvPr id="2" name="Slide Number Placeholder 1">
            <a:extLst>
              <a:ext uri="{FF2B5EF4-FFF2-40B4-BE49-F238E27FC236}">
                <a16:creationId xmlns:a16="http://schemas.microsoft.com/office/drawing/2014/main" id="{86A79FDA-1C2A-48FC-BF06-9D7B88A32EE9}"/>
              </a:ext>
            </a:extLst>
          </p:cNvPr>
          <p:cNvSpPr>
            <a:spLocks noGrp="1"/>
          </p:cNvSpPr>
          <p:nvPr>
            <p:ph type="sldNum" sz="quarter" idx="12"/>
          </p:nvPr>
        </p:nvSpPr>
        <p:spPr/>
        <p:txBody>
          <a:bodyPr/>
          <a:lstStyle/>
          <a:p>
            <a:fld id="{66642F57-CEBD-40E4-87A8-FD409F1E3EAC}" type="slidenum">
              <a:rPr lang="en-CA" smtClean="0"/>
              <a:pPr/>
              <a:t>43</a:t>
            </a:fld>
            <a:endParaRPr lang="en-CA"/>
          </a:p>
        </p:txBody>
      </p:sp>
      <p:sp>
        <p:nvSpPr>
          <p:cNvPr id="3" name="Footer Placeholder 2">
            <a:extLst>
              <a:ext uri="{FF2B5EF4-FFF2-40B4-BE49-F238E27FC236}">
                <a16:creationId xmlns:a16="http://schemas.microsoft.com/office/drawing/2014/main" id="{AB9E272D-F8AC-4DAB-8198-BD55D737759D}"/>
              </a:ext>
            </a:extLst>
          </p:cNvPr>
          <p:cNvSpPr>
            <a:spLocks noGrp="1"/>
          </p:cNvSpPr>
          <p:nvPr>
            <p:ph type="ftr" sz="quarter" idx="11"/>
          </p:nvPr>
        </p:nvSpPr>
        <p:spPr/>
        <p:txBody>
          <a:bodyPr/>
          <a:lstStyle/>
          <a:p>
            <a:pPr>
              <a:defRPr/>
            </a:pPr>
            <a:r>
              <a:rPr lang="en-US" dirty="0"/>
              <a:t>ISPAD 2022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42D6F1-B586-431D-8282-A2551FAD6A27}"/>
              </a:ext>
            </a:extLst>
          </p:cNvPr>
          <p:cNvSpPr>
            <a:spLocks noGrp="1"/>
          </p:cNvSpPr>
          <p:nvPr>
            <p:ph type="title"/>
          </p:nvPr>
        </p:nvSpPr>
        <p:spPr/>
        <p:txBody>
          <a:bodyPr/>
          <a:lstStyle/>
          <a:p>
            <a:r>
              <a:rPr lang="en-CA" dirty="0"/>
              <a:t>ISPAD HHS ALGORITHM</a:t>
            </a:r>
          </a:p>
        </p:txBody>
      </p:sp>
      <p:sp>
        <p:nvSpPr>
          <p:cNvPr id="2" name="Slide Number Placeholder 1">
            <a:extLst>
              <a:ext uri="{FF2B5EF4-FFF2-40B4-BE49-F238E27FC236}">
                <a16:creationId xmlns:a16="http://schemas.microsoft.com/office/drawing/2014/main" id="{BE12A9B2-3601-4DAF-97E3-924290349C94}"/>
              </a:ext>
            </a:extLst>
          </p:cNvPr>
          <p:cNvSpPr>
            <a:spLocks noGrp="1"/>
          </p:cNvSpPr>
          <p:nvPr>
            <p:ph type="sldNum" sz="quarter" idx="12"/>
          </p:nvPr>
        </p:nvSpPr>
        <p:spPr/>
        <p:txBody>
          <a:bodyPr/>
          <a:lstStyle/>
          <a:p>
            <a:fld id="{66642F57-CEBD-40E4-87A8-FD409F1E3EAC}" type="slidenum">
              <a:rPr lang="en-CA" smtClean="0"/>
              <a:pPr/>
              <a:t>44</a:t>
            </a:fld>
            <a:endParaRPr lang="en-CA"/>
          </a:p>
        </p:txBody>
      </p:sp>
      <p:sp>
        <p:nvSpPr>
          <p:cNvPr id="4" name="Footer Placeholder 3">
            <a:extLst>
              <a:ext uri="{FF2B5EF4-FFF2-40B4-BE49-F238E27FC236}">
                <a16:creationId xmlns:a16="http://schemas.microsoft.com/office/drawing/2014/main" id="{E58244D0-64BC-40A9-8D64-B5BEB6FC0045}"/>
              </a:ext>
            </a:extLst>
          </p:cNvPr>
          <p:cNvSpPr>
            <a:spLocks noGrp="1"/>
          </p:cNvSpPr>
          <p:nvPr>
            <p:ph type="ftr" sz="quarter" idx="11"/>
          </p:nvPr>
        </p:nvSpPr>
        <p:spPr/>
        <p:txBody>
          <a:bodyPr/>
          <a:lstStyle/>
          <a:p>
            <a:pPr>
              <a:defRPr/>
            </a:pPr>
            <a:r>
              <a:rPr lang="en-US" dirty="0"/>
              <a:t>ISPAD 2022</a:t>
            </a:r>
          </a:p>
        </p:txBody>
      </p:sp>
      <p:pic>
        <p:nvPicPr>
          <p:cNvPr id="9" name="Picture 8">
            <a:extLst>
              <a:ext uri="{FF2B5EF4-FFF2-40B4-BE49-F238E27FC236}">
                <a16:creationId xmlns:a16="http://schemas.microsoft.com/office/drawing/2014/main" id="{543301AD-6B74-605B-B965-11CA562BD51C}"/>
              </a:ext>
            </a:extLst>
          </p:cNvPr>
          <p:cNvPicPr>
            <a:picLocks noChangeAspect="1"/>
          </p:cNvPicPr>
          <p:nvPr/>
        </p:nvPicPr>
        <p:blipFill>
          <a:blip r:embed="rId2"/>
          <a:stretch>
            <a:fillRect/>
          </a:stretch>
        </p:blipFill>
        <p:spPr>
          <a:xfrm>
            <a:off x="2070025" y="1363325"/>
            <a:ext cx="8054788" cy="4851900"/>
          </a:xfrm>
          <a:prstGeom prst="rect">
            <a:avLst/>
          </a:prstGeom>
        </p:spPr>
      </p:pic>
    </p:spTree>
    <p:extLst>
      <p:ext uri="{BB962C8B-B14F-4D97-AF65-F5344CB8AC3E}">
        <p14:creationId xmlns:p14="http://schemas.microsoft.com/office/powerpoint/2010/main" val="522093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42D6F1-B586-431D-8282-A2551FAD6A27}"/>
              </a:ext>
            </a:extLst>
          </p:cNvPr>
          <p:cNvSpPr>
            <a:spLocks noGrp="1"/>
          </p:cNvSpPr>
          <p:nvPr>
            <p:ph type="title"/>
          </p:nvPr>
        </p:nvSpPr>
        <p:spPr/>
        <p:txBody>
          <a:bodyPr/>
          <a:lstStyle/>
          <a:p>
            <a:r>
              <a:rPr lang="en-CA" dirty="0"/>
              <a:t>CPEG HHS ALGORITHM</a:t>
            </a:r>
            <a:br>
              <a:rPr lang="en-CA" dirty="0"/>
            </a:br>
            <a:r>
              <a:rPr lang="en-CA" dirty="0"/>
              <a:t>2023</a:t>
            </a:r>
          </a:p>
        </p:txBody>
      </p:sp>
      <p:sp>
        <p:nvSpPr>
          <p:cNvPr id="2" name="Slide Number Placeholder 1">
            <a:extLst>
              <a:ext uri="{FF2B5EF4-FFF2-40B4-BE49-F238E27FC236}">
                <a16:creationId xmlns:a16="http://schemas.microsoft.com/office/drawing/2014/main" id="{BE12A9B2-3601-4DAF-97E3-924290349C94}"/>
              </a:ext>
            </a:extLst>
          </p:cNvPr>
          <p:cNvSpPr>
            <a:spLocks noGrp="1"/>
          </p:cNvSpPr>
          <p:nvPr>
            <p:ph type="sldNum" sz="quarter" idx="12"/>
          </p:nvPr>
        </p:nvSpPr>
        <p:spPr/>
        <p:txBody>
          <a:bodyPr/>
          <a:lstStyle/>
          <a:p>
            <a:fld id="{66642F57-CEBD-40E4-87A8-FD409F1E3EAC}" type="slidenum">
              <a:rPr lang="en-CA" smtClean="0"/>
              <a:pPr/>
              <a:t>45</a:t>
            </a:fld>
            <a:endParaRPr lang="en-CA"/>
          </a:p>
        </p:txBody>
      </p:sp>
      <p:sp>
        <p:nvSpPr>
          <p:cNvPr id="4" name="Footer Placeholder 3">
            <a:extLst>
              <a:ext uri="{FF2B5EF4-FFF2-40B4-BE49-F238E27FC236}">
                <a16:creationId xmlns:a16="http://schemas.microsoft.com/office/drawing/2014/main" id="{E58244D0-64BC-40A9-8D64-B5BEB6FC0045}"/>
              </a:ext>
            </a:extLst>
          </p:cNvPr>
          <p:cNvSpPr>
            <a:spLocks noGrp="1"/>
          </p:cNvSpPr>
          <p:nvPr>
            <p:ph type="ftr" sz="quarter" idx="11"/>
          </p:nvPr>
        </p:nvSpPr>
        <p:spPr/>
        <p:txBody>
          <a:bodyPr/>
          <a:lstStyle/>
          <a:p>
            <a:pPr>
              <a:defRPr/>
            </a:pPr>
            <a:r>
              <a:rPr lang="en-US" dirty="0"/>
              <a:t>cpeg-gcep.net/content/</a:t>
            </a:r>
            <a:r>
              <a:rPr lang="en-US" dirty="0" err="1"/>
              <a:t>dka</a:t>
            </a:r>
            <a:r>
              <a:rPr lang="en-US" dirty="0"/>
              <a:t>-</a:t>
            </a:r>
            <a:r>
              <a:rPr lang="en-US" dirty="0" err="1"/>
              <a:t>hhs</a:t>
            </a:r>
            <a:r>
              <a:rPr lang="en-US" dirty="0"/>
              <a:t>-management-resources</a:t>
            </a:r>
          </a:p>
        </p:txBody>
      </p:sp>
      <p:pic>
        <p:nvPicPr>
          <p:cNvPr id="7" name="Picture 6" descr="Text, calendar&#10;&#10;Description automatically generated">
            <a:extLst>
              <a:ext uri="{FF2B5EF4-FFF2-40B4-BE49-F238E27FC236}">
                <a16:creationId xmlns:a16="http://schemas.microsoft.com/office/drawing/2014/main" id="{3AC6499C-D93E-6459-B8D7-374C8DBFA84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58000" y="381000"/>
            <a:ext cx="3961049" cy="5943600"/>
          </a:xfrm>
          <a:prstGeom prst="rect">
            <a:avLst/>
          </a:prstGeom>
          <a:ln w="19050">
            <a:solidFill>
              <a:schemeClr val="tx1">
                <a:lumMod val="85000"/>
                <a:lumOff val="15000"/>
              </a:schemeClr>
            </a:solidFill>
          </a:ln>
        </p:spPr>
      </p:pic>
    </p:spTree>
    <p:extLst>
      <p:ext uri="{BB962C8B-B14F-4D97-AF65-F5344CB8AC3E}">
        <p14:creationId xmlns:p14="http://schemas.microsoft.com/office/powerpoint/2010/main" val="2248246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a:extLst>
              <a:ext uri="{FF2B5EF4-FFF2-40B4-BE49-F238E27FC236}">
                <a16:creationId xmlns:a16="http://schemas.microsoft.com/office/drawing/2014/main" id="{67C6DB6A-E609-42A2-9A0E-7310E5ADB877}"/>
              </a:ext>
            </a:extLst>
          </p:cNvPr>
          <p:cNvSpPr>
            <a:spLocks noGrp="1" noChangeArrowheads="1"/>
          </p:cNvSpPr>
          <p:nvPr>
            <p:ph type="title"/>
          </p:nvPr>
        </p:nvSpPr>
        <p:spPr/>
        <p:txBody>
          <a:bodyPr/>
          <a:lstStyle/>
          <a:p>
            <a:r>
              <a:rPr lang="en-US" altLang="en-US"/>
              <a:t>RECURRENT DKA</a:t>
            </a:r>
          </a:p>
        </p:txBody>
      </p:sp>
      <p:sp>
        <p:nvSpPr>
          <p:cNvPr id="55299" name="Rectangle 6">
            <a:extLst>
              <a:ext uri="{FF2B5EF4-FFF2-40B4-BE49-F238E27FC236}">
                <a16:creationId xmlns:a16="http://schemas.microsoft.com/office/drawing/2014/main" id="{FE5918AA-7DC0-4FE5-9162-09F72F130596}"/>
              </a:ext>
            </a:extLst>
          </p:cNvPr>
          <p:cNvSpPr>
            <a:spLocks noGrp="1" noChangeArrowheads="1"/>
          </p:cNvSpPr>
          <p:nvPr>
            <p:ph idx="1"/>
          </p:nvPr>
        </p:nvSpPr>
        <p:spPr/>
        <p:txBody>
          <a:bodyPr/>
          <a:lstStyle/>
          <a:p>
            <a:r>
              <a:rPr lang="en-US" altLang="en-US" dirty="0"/>
              <a:t>most often seen in:</a:t>
            </a:r>
          </a:p>
          <a:p>
            <a:pPr lvl="1"/>
            <a:r>
              <a:rPr lang="en-US" altLang="en-US" dirty="0"/>
              <a:t>very small kids with GI illness</a:t>
            </a:r>
          </a:p>
          <a:p>
            <a:pPr lvl="1"/>
            <a:r>
              <a:rPr lang="en-US" altLang="en-US" dirty="0"/>
              <a:t>unsupervised kids</a:t>
            </a:r>
          </a:p>
          <a:p>
            <a:pPr lvl="1"/>
            <a:r>
              <a:rPr lang="en-US" altLang="en-US" dirty="0"/>
              <a:t>non-compliant teens</a:t>
            </a:r>
          </a:p>
          <a:p>
            <a:pPr lvl="1"/>
            <a:r>
              <a:rPr lang="en-US" altLang="en-US" dirty="0"/>
              <a:t>insulin pump site problems</a:t>
            </a:r>
          </a:p>
          <a:p>
            <a:r>
              <a:rPr lang="en-US" altLang="en-US" dirty="0"/>
              <a:t>nearly all cases of recurrent DKA are preventable!</a:t>
            </a:r>
          </a:p>
          <a:p>
            <a:r>
              <a:rPr lang="en-US" altLang="en-US" dirty="0"/>
              <a:t>get an A1C!</a:t>
            </a:r>
          </a:p>
        </p:txBody>
      </p:sp>
      <p:sp>
        <p:nvSpPr>
          <p:cNvPr id="2" name="Slide Number Placeholder 1">
            <a:extLst>
              <a:ext uri="{FF2B5EF4-FFF2-40B4-BE49-F238E27FC236}">
                <a16:creationId xmlns:a16="http://schemas.microsoft.com/office/drawing/2014/main" id="{4E361BB2-5341-40FB-87AC-C0ACD3D487E0}"/>
              </a:ext>
            </a:extLst>
          </p:cNvPr>
          <p:cNvSpPr>
            <a:spLocks noGrp="1"/>
          </p:cNvSpPr>
          <p:nvPr>
            <p:ph type="sldNum" sz="quarter" idx="12"/>
          </p:nvPr>
        </p:nvSpPr>
        <p:spPr/>
        <p:txBody>
          <a:bodyPr/>
          <a:lstStyle/>
          <a:p>
            <a:fld id="{66642F57-CEBD-40E4-87A8-FD409F1E3EAC}" type="slidenum">
              <a:rPr lang="en-CA" smtClean="0"/>
              <a:pPr/>
              <a:t>46</a:t>
            </a:fld>
            <a:endParaRPr lang="en-CA"/>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DA80-C834-46D8-851A-6C7BF503CB27}"/>
              </a:ext>
            </a:extLst>
          </p:cNvPr>
          <p:cNvSpPr>
            <a:spLocks noGrp="1"/>
          </p:cNvSpPr>
          <p:nvPr>
            <p:ph type="title"/>
          </p:nvPr>
        </p:nvSpPr>
        <p:spPr/>
        <p:txBody>
          <a:bodyPr/>
          <a:lstStyle/>
          <a:p>
            <a:r>
              <a:rPr lang="en-CA" dirty="0"/>
              <a:t>DKA PREVENTION (BC PEDIATRIC SOCIETY)</a:t>
            </a:r>
          </a:p>
        </p:txBody>
      </p:sp>
      <p:sp>
        <p:nvSpPr>
          <p:cNvPr id="3" name="Slide Number Placeholder 2">
            <a:extLst>
              <a:ext uri="{FF2B5EF4-FFF2-40B4-BE49-F238E27FC236}">
                <a16:creationId xmlns:a16="http://schemas.microsoft.com/office/drawing/2014/main" id="{007CF666-A700-4005-9F3C-52EE886D204B}"/>
              </a:ext>
            </a:extLst>
          </p:cNvPr>
          <p:cNvSpPr>
            <a:spLocks noGrp="1"/>
          </p:cNvSpPr>
          <p:nvPr>
            <p:ph type="sldNum" sz="quarter" idx="12"/>
          </p:nvPr>
        </p:nvSpPr>
        <p:spPr/>
        <p:txBody>
          <a:bodyPr/>
          <a:lstStyle/>
          <a:p>
            <a:fld id="{66642F57-CEBD-40E4-87A8-FD409F1E3EAC}" type="slidenum">
              <a:rPr lang="en-CA" smtClean="0"/>
              <a:pPr/>
              <a:t>47</a:t>
            </a:fld>
            <a:endParaRPr lang="en-CA"/>
          </a:p>
        </p:txBody>
      </p:sp>
      <p:pic>
        <p:nvPicPr>
          <p:cNvPr id="4" name="Picture 3">
            <a:extLst>
              <a:ext uri="{FF2B5EF4-FFF2-40B4-BE49-F238E27FC236}">
                <a16:creationId xmlns:a16="http://schemas.microsoft.com/office/drawing/2014/main" id="{0F1F1E9B-93A7-42AF-AAE9-5E3033E5FDEE}"/>
              </a:ext>
            </a:extLst>
          </p:cNvPr>
          <p:cNvPicPr>
            <a:picLocks noChangeAspect="1"/>
          </p:cNvPicPr>
          <p:nvPr/>
        </p:nvPicPr>
        <p:blipFill>
          <a:blip r:embed="rId2"/>
          <a:stretch>
            <a:fillRect/>
          </a:stretch>
        </p:blipFill>
        <p:spPr>
          <a:xfrm>
            <a:off x="3733800" y="1554480"/>
            <a:ext cx="4572000" cy="4572000"/>
          </a:xfrm>
          <a:prstGeom prst="rect">
            <a:avLst/>
          </a:prstGeom>
          <a:ln w="19050">
            <a:solidFill>
              <a:srgbClr val="FFFF00"/>
            </a:solidFill>
          </a:ln>
        </p:spPr>
      </p:pic>
      <p:sp>
        <p:nvSpPr>
          <p:cNvPr id="5" name="Footer Placeholder 4">
            <a:extLst>
              <a:ext uri="{FF2B5EF4-FFF2-40B4-BE49-F238E27FC236}">
                <a16:creationId xmlns:a16="http://schemas.microsoft.com/office/drawing/2014/main" id="{EA71075B-190D-4092-9BF0-90CE0B1EBDEE}"/>
              </a:ext>
            </a:extLst>
          </p:cNvPr>
          <p:cNvSpPr>
            <a:spLocks noGrp="1"/>
          </p:cNvSpPr>
          <p:nvPr>
            <p:ph type="ftr" sz="quarter" idx="11"/>
          </p:nvPr>
        </p:nvSpPr>
        <p:spPr/>
        <p:txBody>
          <a:bodyPr/>
          <a:lstStyle/>
          <a:p>
            <a:pPr>
              <a:defRPr/>
            </a:pPr>
            <a:r>
              <a:rPr lang="en-US" dirty="0"/>
              <a:t>beyondtype1.org/</a:t>
            </a:r>
            <a:r>
              <a:rPr lang="en-US" dirty="0" err="1"/>
              <a:t>dkacampaign</a:t>
            </a:r>
            <a:endParaRPr lang="en-US" dirty="0"/>
          </a:p>
        </p:txBody>
      </p:sp>
    </p:spTree>
    <p:extLst>
      <p:ext uri="{BB962C8B-B14F-4D97-AF65-F5344CB8AC3E}">
        <p14:creationId xmlns:p14="http://schemas.microsoft.com/office/powerpoint/2010/main" val="1342445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a:extLst>
              <a:ext uri="{FF2B5EF4-FFF2-40B4-BE49-F238E27FC236}">
                <a16:creationId xmlns:a16="http://schemas.microsoft.com/office/drawing/2014/main" id="{A1BAAD6F-3FC6-4774-8420-77D164285555}"/>
              </a:ext>
            </a:extLst>
          </p:cNvPr>
          <p:cNvSpPr>
            <a:spLocks noGrp="1" noChangeArrowheads="1"/>
          </p:cNvSpPr>
          <p:nvPr>
            <p:ph type="title"/>
          </p:nvPr>
        </p:nvSpPr>
        <p:spPr/>
        <p:txBody>
          <a:bodyPr/>
          <a:lstStyle/>
          <a:p>
            <a:pPr eaLnBrk="1" hangingPunct="1"/>
            <a:r>
              <a:rPr lang="en-CA" altLang="en-US" dirty="0"/>
              <a:t>EDU WEBSITE</a:t>
            </a:r>
          </a:p>
        </p:txBody>
      </p:sp>
      <p:sp>
        <p:nvSpPr>
          <p:cNvPr id="59395" name="Text Box 3">
            <a:extLst>
              <a:ext uri="{FF2B5EF4-FFF2-40B4-BE49-F238E27FC236}">
                <a16:creationId xmlns:a16="http://schemas.microsoft.com/office/drawing/2014/main" id="{29597FE0-86CB-45FE-B501-B72F9B18A83D}"/>
              </a:ext>
            </a:extLst>
          </p:cNvPr>
          <p:cNvSpPr txBox="1">
            <a:spLocks noChangeArrowheads="1"/>
          </p:cNvSpPr>
          <p:nvPr/>
        </p:nvSpPr>
        <p:spPr bwMode="auto">
          <a:xfrm>
            <a:off x="2057400" y="5927725"/>
            <a:ext cx="80279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2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50000"/>
              </a:spcBef>
              <a:buFontTx/>
              <a:buNone/>
            </a:pPr>
            <a:r>
              <a:rPr lang="en-US" altLang="en-US" sz="4000" b="1" i="1" u="none" dirty="0">
                <a:solidFill>
                  <a:schemeClr val="tx1"/>
                </a:solidFill>
                <a:latin typeface="+mn-lt"/>
              </a:rPr>
              <a:t>http://endodiab.bcchildrens.ca</a:t>
            </a:r>
            <a:endParaRPr lang="en-US" altLang="en-US" sz="4000" b="1" u="none" dirty="0">
              <a:solidFill>
                <a:schemeClr val="tx1"/>
              </a:solidFill>
              <a:latin typeface="+mn-lt"/>
            </a:endParaRPr>
          </a:p>
        </p:txBody>
      </p:sp>
      <p:sp>
        <p:nvSpPr>
          <p:cNvPr id="2" name="Slide Number Placeholder 1">
            <a:extLst>
              <a:ext uri="{FF2B5EF4-FFF2-40B4-BE49-F238E27FC236}">
                <a16:creationId xmlns:a16="http://schemas.microsoft.com/office/drawing/2014/main" id="{E9837D45-0D7D-4DC2-B572-C26187B59F10}"/>
              </a:ext>
            </a:extLst>
          </p:cNvPr>
          <p:cNvSpPr>
            <a:spLocks noGrp="1"/>
          </p:cNvSpPr>
          <p:nvPr>
            <p:ph type="sldNum" sz="quarter" idx="12"/>
          </p:nvPr>
        </p:nvSpPr>
        <p:spPr/>
        <p:txBody>
          <a:bodyPr/>
          <a:lstStyle/>
          <a:p>
            <a:fld id="{66642F57-CEBD-40E4-87A8-FD409F1E3EAC}" type="slidenum">
              <a:rPr lang="en-CA" smtClean="0"/>
              <a:pPr/>
              <a:t>48</a:t>
            </a:fld>
            <a:endParaRPr lang="en-CA"/>
          </a:p>
        </p:txBody>
      </p:sp>
      <p:pic>
        <p:nvPicPr>
          <p:cNvPr id="3" name="Picture 2">
            <a:extLst>
              <a:ext uri="{FF2B5EF4-FFF2-40B4-BE49-F238E27FC236}">
                <a16:creationId xmlns:a16="http://schemas.microsoft.com/office/drawing/2014/main" id="{57EB38D4-F3F6-40E8-BEBE-87038A78ADD7}"/>
              </a:ext>
            </a:extLst>
          </p:cNvPr>
          <p:cNvPicPr>
            <a:picLocks noChangeAspect="1"/>
          </p:cNvPicPr>
          <p:nvPr/>
        </p:nvPicPr>
        <p:blipFill>
          <a:blip r:embed="rId2"/>
          <a:stretch>
            <a:fillRect/>
          </a:stretch>
        </p:blipFill>
        <p:spPr>
          <a:xfrm>
            <a:off x="2227510" y="1344561"/>
            <a:ext cx="7725194" cy="4572000"/>
          </a:xfrm>
          <a:prstGeom prst="rect">
            <a:avLst/>
          </a:prstGeom>
          <a:ln w="19050">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fontScale="55000" lnSpcReduction="20000"/>
          </a:bodyPr>
          <a:lstStyle/>
          <a:p>
            <a:pPr>
              <a:lnSpc>
                <a:spcPct val="120000"/>
              </a:lnSpc>
            </a:pPr>
            <a:r>
              <a:rPr lang="en-CA" dirty="0"/>
              <a:t>Wherrett DK, Ho J, Huot C, Legault L, Nakhla N, Rosolowsky E. Diabetes Canada Clinical Practice Guidelines Expert Committee. Diabetes Canada 2018 Clinical practice guidelines for the prevention and management of diabetes in Canada: Type 1 diabetes in children and adolescents. </a:t>
            </a:r>
            <a:r>
              <a:rPr lang="en-CA" i="1" dirty="0"/>
              <a:t>Can J Diabetes </a:t>
            </a:r>
            <a:r>
              <a:rPr lang="en-CA" dirty="0"/>
              <a:t>2018;42(</a:t>
            </a:r>
            <a:r>
              <a:rPr lang="en-CA" dirty="0" err="1"/>
              <a:t>Suppl</a:t>
            </a:r>
            <a:r>
              <a:rPr lang="en-CA" dirty="0"/>
              <a:t> 1):S234-S246.</a:t>
            </a:r>
          </a:p>
          <a:p>
            <a:pPr>
              <a:lnSpc>
                <a:spcPct val="120000"/>
              </a:lnSpc>
            </a:pPr>
            <a:r>
              <a:rPr lang="en-CA" dirty="0"/>
              <a:t>Glaser N, Fritsch M, </a:t>
            </a:r>
            <a:r>
              <a:rPr lang="en-CA" dirty="0" err="1"/>
              <a:t>Priyambada</a:t>
            </a:r>
            <a:r>
              <a:rPr lang="en-CA" dirty="0"/>
              <a:t> L, </a:t>
            </a:r>
            <a:r>
              <a:rPr lang="en-CA" dirty="0" err="1"/>
              <a:t>Rewers</a:t>
            </a:r>
            <a:r>
              <a:rPr lang="en-CA" dirty="0"/>
              <a:t> A, Cherubini V, Estrada S, </a:t>
            </a:r>
            <a:r>
              <a:rPr lang="en-CA" dirty="0" err="1"/>
              <a:t>Wolfsdorf</a:t>
            </a:r>
            <a:r>
              <a:rPr lang="en-CA" dirty="0"/>
              <a:t> JI, </a:t>
            </a:r>
            <a:r>
              <a:rPr lang="en-CA" dirty="0" err="1"/>
              <a:t>Codner</a:t>
            </a:r>
            <a:r>
              <a:rPr lang="en-CA" dirty="0"/>
              <a:t> E. ISPAD Clinical Practice Consensus Guidelines 2022: Diabetic ketoacidosis and hyperglycemic hyperosmolar state. </a:t>
            </a:r>
            <a:r>
              <a:rPr lang="en-CA" i="1" dirty="0"/>
              <a:t>Pediatric Diabetes </a:t>
            </a:r>
            <a:r>
              <a:rPr lang="en-CA" dirty="0"/>
              <a:t>2022:23(7):835–856.</a:t>
            </a:r>
          </a:p>
          <a:p>
            <a:pPr>
              <a:lnSpc>
                <a:spcPct val="120000"/>
              </a:lnSpc>
            </a:pPr>
            <a:r>
              <a:rPr lang="en-CA" dirty="0" err="1"/>
              <a:t>Kuppermann</a:t>
            </a:r>
            <a:r>
              <a:rPr lang="en-CA" dirty="0"/>
              <a:t> N, </a:t>
            </a:r>
            <a:r>
              <a:rPr lang="en-CA" dirty="0" err="1"/>
              <a:t>Ghetti</a:t>
            </a:r>
            <a:r>
              <a:rPr lang="en-CA" dirty="0"/>
              <a:t> S, Schunk JE, Stoner MJ, </a:t>
            </a:r>
            <a:r>
              <a:rPr lang="en-CA" dirty="0" err="1"/>
              <a:t>Rewers</a:t>
            </a:r>
            <a:r>
              <a:rPr lang="en-CA" dirty="0"/>
              <a:t> A, </a:t>
            </a:r>
            <a:r>
              <a:rPr lang="en-CA" dirty="0" err="1"/>
              <a:t>McManemy</a:t>
            </a:r>
            <a:r>
              <a:rPr lang="en-CA" dirty="0"/>
              <a:t> JK, Myers SR, </a:t>
            </a:r>
            <a:r>
              <a:rPr lang="en-CA" dirty="0" err="1"/>
              <a:t>Nigrovic</a:t>
            </a:r>
            <a:r>
              <a:rPr lang="en-CA" dirty="0"/>
              <a:t> LE, </a:t>
            </a:r>
            <a:r>
              <a:rPr lang="en-CA" dirty="0" err="1"/>
              <a:t>Garro</a:t>
            </a:r>
            <a:r>
              <a:rPr lang="en-CA" dirty="0"/>
              <a:t> A, Brown KM, Quayle KS, Trainor JL, </a:t>
            </a:r>
            <a:r>
              <a:rPr lang="en-CA" dirty="0" err="1"/>
              <a:t>Tzimenatos</a:t>
            </a:r>
            <a:r>
              <a:rPr lang="en-CA" dirty="0"/>
              <a:t> L, Bennett JE, </a:t>
            </a:r>
            <a:r>
              <a:rPr lang="en-CA" dirty="0" err="1"/>
              <a:t>DePiero</a:t>
            </a:r>
            <a:r>
              <a:rPr lang="en-CA" dirty="0"/>
              <a:t> AD, Kwok MY, Perry CS 3rd, Olsen CS, Casper TC, Dean JM, Glaser NS; PECARN DKA FLUID Study Group. Clinical trial of fluid infusion rates for pediatric diabetic ketoacidosis. </a:t>
            </a:r>
            <a:r>
              <a:rPr lang="en-CA" i="1" dirty="0"/>
              <a:t>NEJM</a:t>
            </a:r>
            <a:r>
              <a:rPr lang="en-CA" dirty="0"/>
              <a:t> 2018;378(24):2275-2287.</a:t>
            </a:r>
          </a:p>
          <a:p>
            <a:pPr>
              <a:lnSpc>
                <a:spcPct val="120000"/>
              </a:lnSpc>
            </a:pPr>
            <a:r>
              <a:rPr lang="en-CA" dirty="0" err="1"/>
              <a:t>Grimberg</a:t>
            </a:r>
            <a:r>
              <a:rPr lang="en-CA" dirty="0"/>
              <a:t> A, </a:t>
            </a:r>
            <a:r>
              <a:rPr lang="en-CA" dirty="0" err="1"/>
              <a:t>Cerri</a:t>
            </a:r>
            <a:r>
              <a:rPr lang="en-CA" dirty="0"/>
              <a:t> RW, Satin-Smith M, Cohen P. The “two bag system” for variable intravenous dextrose and fluid administration: Benefits in diabetic ketoacidosis management. </a:t>
            </a:r>
            <a:r>
              <a:rPr lang="en-CA" i="1" dirty="0"/>
              <a:t>J </a:t>
            </a:r>
            <a:r>
              <a:rPr lang="en-CA" i="1" dirty="0" err="1"/>
              <a:t>Pediatr</a:t>
            </a:r>
            <a:r>
              <a:rPr lang="en-CA" i="1" dirty="0"/>
              <a:t> </a:t>
            </a:r>
            <a:r>
              <a:rPr lang="en-CA" dirty="0"/>
              <a:t>1999;134(3):376–378.</a:t>
            </a:r>
          </a:p>
          <a:p>
            <a:pPr>
              <a:lnSpc>
                <a:spcPct val="120000"/>
              </a:lnSpc>
            </a:pPr>
            <a:r>
              <a:rPr lang="en-CA" dirty="0"/>
              <a:t>Translating Emergency Knowledge for Kids (TREKK Canada): </a:t>
            </a:r>
            <a:r>
              <a:rPr lang="en-CA" dirty="0">
                <a:hlinkClick r:id="rId2"/>
              </a:rPr>
              <a:t>http://trekk.ca</a:t>
            </a:r>
            <a:r>
              <a:rPr lang="en-CA" dirty="0"/>
              <a:t>.</a:t>
            </a:r>
          </a:p>
          <a:p>
            <a:pPr>
              <a:lnSpc>
                <a:spcPct val="120000"/>
              </a:lnSpc>
            </a:pPr>
            <a:r>
              <a:rPr lang="en-CA" dirty="0"/>
              <a:t>Glaser N, </a:t>
            </a:r>
            <a:r>
              <a:rPr lang="en-CA" dirty="0" err="1"/>
              <a:t>Kuppermann</a:t>
            </a:r>
            <a:r>
              <a:rPr lang="en-CA" dirty="0"/>
              <a:t> N. Fluid treatment for children with diabetic ketoacidosis: how do the results of the PECARN FLUID Trial change our perspective? </a:t>
            </a:r>
            <a:r>
              <a:rPr lang="en-CA" i="1" dirty="0" err="1"/>
              <a:t>Pediatr</a:t>
            </a:r>
            <a:r>
              <a:rPr lang="en-CA" i="1" dirty="0"/>
              <a:t> Diabetes</a:t>
            </a:r>
            <a:r>
              <a:rPr lang="en-CA" dirty="0"/>
              <a:t> 2019;20(1):10–14.</a:t>
            </a:r>
          </a:p>
          <a:p>
            <a:pPr>
              <a:lnSpc>
                <a:spcPct val="120000"/>
              </a:lnSpc>
            </a:pPr>
            <a:r>
              <a:rPr lang="en-US" dirty="0"/>
              <a:t>BC Children’s Hospital ePOPS (Electronic Policies, Order Sets, Procedures and Standards): </a:t>
            </a:r>
            <a:r>
              <a:rPr lang="en-US" dirty="0">
                <a:hlinkClick r:id="rId3"/>
              </a:rPr>
              <a:t>http://policyandorders.cw.bc.ca</a:t>
            </a:r>
            <a:r>
              <a:rPr lang="en-US" dirty="0"/>
              <a:t>.</a:t>
            </a:r>
            <a:endParaRPr lang="en-CA" dirty="0"/>
          </a:p>
        </p:txBody>
      </p:sp>
      <p:sp>
        <p:nvSpPr>
          <p:cNvPr id="4" name="Slide Number Placeholder 3"/>
          <p:cNvSpPr>
            <a:spLocks noGrp="1"/>
          </p:cNvSpPr>
          <p:nvPr>
            <p:ph type="sldNum" sz="quarter" idx="12"/>
          </p:nvPr>
        </p:nvSpPr>
        <p:spPr/>
        <p:txBody>
          <a:bodyPr/>
          <a:lstStyle/>
          <a:p>
            <a:fld id="{66642F57-CEBD-40E4-87A8-FD409F1E3EAC}" type="slidenum">
              <a:rPr lang="en-CA" smtClean="0"/>
              <a:pPr/>
              <a:t>49</a:t>
            </a:fld>
            <a:endParaRPr lang="en-CA"/>
          </a:p>
        </p:txBody>
      </p:sp>
    </p:spTree>
    <p:extLst>
      <p:ext uri="{BB962C8B-B14F-4D97-AF65-F5344CB8AC3E}">
        <p14:creationId xmlns:p14="http://schemas.microsoft.com/office/powerpoint/2010/main" val="402054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AC991CF-49C3-44B6-A764-1CEF50F03BB6}"/>
              </a:ext>
            </a:extLst>
          </p:cNvPr>
          <p:cNvSpPr>
            <a:spLocks noGrp="1" noChangeArrowheads="1"/>
          </p:cNvSpPr>
          <p:nvPr>
            <p:ph type="title"/>
          </p:nvPr>
        </p:nvSpPr>
        <p:spPr/>
        <p:txBody>
          <a:bodyPr/>
          <a:lstStyle/>
          <a:p>
            <a:r>
              <a:rPr lang="en-CA" altLang="en-US" dirty="0"/>
              <a:t>RATIONALE FOR 2024 REVISION</a:t>
            </a:r>
          </a:p>
        </p:txBody>
      </p:sp>
      <p:sp>
        <p:nvSpPr>
          <p:cNvPr id="29699" name="Content Placeholder 2">
            <a:extLst>
              <a:ext uri="{FF2B5EF4-FFF2-40B4-BE49-F238E27FC236}">
                <a16:creationId xmlns:a16="http://schemas.microsoft.com/office/drawing/2014/main" id="{46F75003-E26F-4319-8D93-A85F91E23FD4}"/>
              </a:ext>
            </a:extLst>
          </p:cNvPr>
          <p:cNvSpPr>
            <a:spLocks noGrp="1" noChangeArrowheads="1"/>
          </p:cNvSpPr>
          <p:nvPr>
            <p:ph idx="1"/>
          </p:nvPr>
        </p:nvSpPr>
        <p:spPr/>
        <p:txBody>
          <a:bodyPr/>
          <a:lstStyle/>
          <a:p>
            <a:r>
              <a:rPr lang="en-CA" altLang="en-US" dirty="0"/>
              <a:t>The PECARN FLUID Trial demonstrated that fast </a:t>
            </a:r>
            <a:r>
              <a:rPr lang="en-CA" altLang="en-US" i="1" dirty="0"/>
              <a:t>vs</a:t>
            </a:r>
            <a:r>
              <a:rPr lang="en-CA" altLang="en-US" dirty="0"/>
              <a:t> slow rehydration for DKA seems to be equivalent with respect to:</a:t>
            </a:r>
          </a:p>
          <a:p>
            <a:pPr lvl="1"/>
            <a:r>
              <a:rPr lang="en-CA" altLang="en-US" dirty="0"/>
              <a:t>brain injury (0.9%)</a:t>
            </a:r>
          </a:p>
          <a:p>
            <a:pPr lvl="1"/>
            <a:r>
              <a:rPr lang="en-CA" altLang="en-US" dirty="0"/>
              <a:t>short-term memory</a:t>
            </a:r>
          </a:p>
          <a:p>
            <a:pPr lvl="1"/>
            <a:r>
              <a:rPr lang="en-CA" altLang="en-US" dirty="0"/>
              <a:t>post-event memory</a:t>
            </a:r>
          </a:p>
          <a:p>
            <a:pPr lvl="1"/>
            <a:r>
              <a:rPr lang="en-CA" altLang="en-US" dirty="0"/>
              <a:t>IQ</a:t>
            </a:r>
          </a:p>
          <a:p>
            <a:pPr lvl="1"/>
            <a:r>
              <a:rPr lang="en-CA" altLang="en-US" dirty="0"/>
              <a:t>serious adverse events</a:t>
            </a:r>
          </a:p>
          <a:p>
            <a:r>
              <a:rPr lang="en-CA" altLang="en-US" dirty="0"/>
              <a:t>some suggestion (not significant) that faster rehydration:</a:t>
            </a:r>
          </a:p>
          <a:p>
            <a:pPr lvl="1"/>
            <a:r>
              <a:rPr lang="en-CA" altLang="en-US" dirty="0"/>
              <a:t>led to less </a:t>
            </a:r>
            <a:r>
              <a:rPr lang="en-CA" altLang="en-US" dirty="0">
                <a:sym typeface="Wingdings" panose="05000000000000000000" pitchFamily="2" charset="2"/>
              </a:rPr>
              <a:t> in GCS</a:t>
            </a:r>
            <a:endParaRPr lang="en-CA" altLang="en-US" dirty="0"/>
          </a:p>
          <a:p>
            <a:pPr lvl="1"/>
            <a:r>
              <a:rPr lang="en-CA" altLang="en-US" dirty="0"/>
              <a:t>led to faster </a:t>
            </a:r>
            <a:r>
              <a:rPr lang="en-CA" altLang="en-US" dirty="0">
                <a:sym typeface="Wingdings" panose="05000000000000000000" pitchFamily="2" charset="2"/>
              </a:rPr>
              <a:t> in </a:t>
            </a:r>
            <a:r>
              <a:rPr lang="en-CA" altLang="en-US" dirty="0"/>
              <a:t>short-term memory scores in sickest patients </a:t>
            </a:r>
          </a:p>
          <a:p>
            <a:pPr lvl="1"/>
            <a:endParaRPr lang="en-CA" altLang="en-US" dirty="0"/>
          </a:p>
        </p:txBody>
      </p:sp>
      <p:sp>
        <p:nvSpPr>
          <p:cNvPr id="2" name="Slide Number Placeholder 1">
            <a:extLst>
              <a:ext uri="{FF2B5EF4-FFF2-40B4-BE49-F238E27FC236}">
                <a16:creationId xmlns:a16="http://schemas.microsoft.com/office/drawing/2014/main" id="{1ADD5B03-1A8D-449D-9171-FAAACC604CCF}"/>
              </a:ext>
            </a:extLst>
          </p:cNvPr>
          <p:cNvSpPr>
            <a:spLocks noGrp="1"/>
          </p:cNvSpPr>
          <p:nvPr>
            <p:ph type="sldNum" sz="quarter" idx="12"/>
          </p:nvPr>
        </p:nvSpPr>
        <p:spPr/>
        <p:txBody>
          <a:bodyPr/>
          <a:lstStyle/>
          <a:p>
            <a:fld id="{66642F57-CEBD-40E4-87A8-FD409F1E3EAC}" type="slidenum">
              <a:rPr lang="en-CA" smtClean="0"/>
              <a:pPr/>
              <a:t>5</a:t>
            </a:fld>
            <a:endParaRPr lang="en-CA" dirty="0"/>
          </a:p>
        </p:txBody>
      </p:sp>
      <p:sp>
        <p:nvSpPr>
          <p:cNvPr id="3" name="Footer Placeholder 2">
            <a:extLst>
              <a:ext uri="{FF2B5EF4-FFF2-40B4-BE49-F238E27FC236}">
                <a16:creationId xmlns:a16="http://schemas.microsoft.com/office/drawing/2014/main" id="{709FB056-A91B-409D-8017-C62487CDC4D0}"/>
              </a:ext>
            </a:extLst>
          </p:cNvPr>
          <p:cNvSpPr>
            <a:spLocks noGrp="1"/>
          </p:cNvSpPr>
          <p:nvPr>
            <p:ph type="ftr" sz="quarter" idx="11"/>
          </p:nvPr>
        </p:nvSpPr>
        <p:spPr/>
        <p:txBody>
          <a:bodyPr/>
          <a:lstStyle/>
          <a:p>
            <a:pPr>
              <a:defRPr/>
            </a:pPr>
            <a:r>
              <a:rPr lang="en-US" i="1" dirty="0"/>
              <a:t>New England Journal of Medicine </a:t>
            </a:r>
            <a:r>
              <a:rPr lang="en-US" dirty="0"/>
              <a:t>2018;378(24):2275–2338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7893D52A-C5B4-4AB3-877D-87F0734586B2}"/>
              </a:ext>
            </a:extLst>
          </p:cNvPr>
          <p:cNvSpPr>
            <a:spLocks noGrp="1" noChangeArrowheads="1"/>
          </p:cNvSpPr>
          <p:nvPr>
            <p:ph type="title"/>
          </p:nvPr>
        </p:nvSpPr>
        <p:spPr/>
        <p:txBody>
          <a:bodyPr/>
          <a:lstStyle/>
          <a:p>
            <a:r>
              <a:rPr lang="en-GB" altLang="en-US" dirty="0"/>
              <a:t>DKA PROTOCOL 2024: GENERAL PRINCIPLES</a:t>
            </a:r>
          </a:p>
        </p:txBody>
      </p:sp>
      <p:sp>
        <p:nvSpPr>
          <p:cNvPr id="17414" name="Rectangle 6">
            <a:extLst>
              <a:ext uri="{FF2B5EF4-FFF2-40B4-BE49-F238E27FC236}">
                <a16:creationId xmlns:a16="http://schemas.microsoft.com/office/drawing/2014/main" id="{9B4C7E25-A01F-427A-8C3A-734304E10214}"/>
              </a:ext>
            </a:extLst>
          </p:cNvPr>
          <p:cNvSpPr>
            <a:spLocks noGrp="1" noChangeArrowheads="1"/>
          </p:cNvSpPr>
          <p:nvPr>
            <p:ph idx="1"/>
          </p:nvPr>
        </p:nvSpPr>
        <p:spPr/>
        <p:txBody>
          <a:bodyPr>
            <a:normAutofit/>
          </a:bodyPr>
          <a:lstStyle/>
          <a:p>
            <a:r>
              <a:rPr lang="en-GB" altLang="en-US" dirty="0"/>
              <a:t>20 mL/kg fluid push over 30 min, repeat if CV status not improved</a:t>
            </a:r>
          </a:p>
          <a:p>
            <a:r>
              <a:rPr lang="en-GB" altLang="en-US" dirty="0"/>
              <a:t>assume 5–10% dehydration (7% for most)</a:t>
            </a:r>
          </a:p>
          <a:p>
            <a:r>
              <a:rPr lang="en-GB" altLang="en-US" dirty="0"/>
              <a:t>even rehydration over 24–36 h</a:t>
            </a:r>
          </a:p>
          <a:p>
            <a:r>
              <a:rPr lang="en-GB" altLang="en-US" dirty="0"/>
              <a:t>use of 0.45–0.9% NaCl-containing fluids</a:t>
            </a:r>
          </a:p>
          <a:p>
            <a:r>
              <a:rPr lang="en-GB" altLang="en-US" dirty="0"/>
              <a:t>avoid use of bicarbonate</a:t>
            </a:r>
          </a:p>
          <a:p>
            <a:r>
              <a:rPr lang="en-GB" altLang="en-US" dirty="0"/>
              <a:t>no insulin in the 1–2 h of treatment</a:t>
            </a:r>
          </a:p>
          <a:p>
            <a:r>
              <a:rPr lang="en-GB" altLang="en-US" dirty="0"/>
              <a:t>continuous insulin infusion, glucose to match</a:t>
            </a:r>
          </a:p>
          <a:p>
            <a:r>
              <a:rPr lang="en-GB" altLang="en-US" dirty="0"/>
              <a:t>continued use of the “two-bag” method</a:t>
            </a:r>
          </a:p>
        </p:txBody>
      </p:sp>
      <p:sp>
        <p:nvSpPr>
          <p:cNvPr id="2" name="Slide Number Placeholder 1">
            <a:extLst>
              <a:ext uri="{FF2B5EF4-FFF2-40B4-BE49-F238E27FC236}">
                <a16:creationId xmlns:a16="http://schemas.microsoft.com/office/drawing/2014/main" id="{A2531737-919B-44FB-9897-C8A5611CCD57}"/>
              </a:ext>
            </a:extLst>
          </p:cNvPr>
          <p:cNvSpPr>
            <a:spLocks noGrp="1"/>
          </p:cNvSpPr>
          <p:nvPr>
            <p:ph type="sldNum" sz="quarter" idx="12"/>
          </p:nvPr>
        </p:nvSpPr>
        <p:spPr/>
        <p:txBody>
          <a:bodyPr/>
          <a:lstStyle/>
          <a:p>
            <a:fld id="{66642F57-CEBD-40E4-87A8-FD409F1E3EAC}" type="slidenum">
              <a:rPr lang="en-CA" smtClean="0"/>
              <a:pPr/>
              <a:t>6</a:t>
            </a:fld>
            <a:endParaRPr lang="en-CA"/>
          </a:p>
        </p:txBody>
      </p:sp>
      <p:sp>
        <p:nvSpPr>
          <p:cNvPr id="3" name="Footer Placeholder 2"/>
          <p:cNvSpPr>
            <a:spLocks noGrp="1"/>
          </p:cNvSpPr>
          <p:nvPr>
            <p:ph type="ftr" sz="quarter" idx="11"/>
          </p:nvPr>
        </p:nvSpPr>
        <p:spPr/>
        <p:txBody>
          <a:bodyPr/>
          <a:lstStyle/>
          <a:p>
            <a:pPr>
              <a:defRPr/>
            </a:pPr>
            <a:r>
              <a:rPr lang="pt-BR" dirty="0"/>
              <a:t>adapted from: </a:t>
            </a:r>
            <a:r>
              <a:rPr lang="pt-BR" i="1" dirty="0"/>
              <a:t>Pediatric Diabetes </a:t>
            </a:r>
            <a:r>
              <a:rPr lang="pt-BR" dirty="0"/>
              <a:t>2022;23(7):835--856</a:t>
            </a:r>
            <a:endParaRPr lang="en-US" dirty="0"/>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D363-FDF8-44A7-9D82-B736C0C145E7}"/>
              </a:ext>
            </a:extLst>
          </p:cNvPr>
          <p:cNvSpPr>
            <a:spLocks noGrp="1"/>
          </p:cNvSpPr>
          <p:nvPr>
            <p:ph type="title"/>
          </p:nvPr>
        </p:nvSpPr>
        <p:spPr/>
        <p:txBody>
          <a:bodyPr>
            <a:normAutofit/>
          </a:bodyPr>
          <a:lstStyle/>
          <a:p>
            <a:r>
              <a:rPr lang="en-US" dirty="0"/>
              <a:t>MODIFICATIONS FROM 2019 PROTOCOL</a:t>
            </a:r>
            <a:endParaRPr lang="en-CA" dirty="0"/>
          </a:p>
        </p:txBody>
      </p:sp>
      <p:sp>
        <p:nvSpPr>
          <p:cNvPr id="3" name="Content Placeholder 2">
            <a:extLst>
              <a:ext uri="{FF2B5EF4-FFF2-40B4-BE49-F238E27FC236}">
                <a16:creationId xmlns:a16="http://schemas.microsoft.com/office/drawing/2014/main" id="{19F1F31E-C789-456F-822F-E5CC25131F70}"/>
              </a:ext>
            </a:extLst>
          </p:cNvPr>
          <p:cNvSpPr>
            <a:spLocks noGrp="1"/>
          </p:cNvSpPr>
          <p:nvPr>
            <p:ph idx="1"/>
          </p:nvPr>
        </p:nvSpPr>
        <p:spPr/>
        <p:txBody>
          <a:bodyPr>
            <a:normAutofit lnSpcReduction="10000"/>
          </a:bodyPr>
          <a:lstStyle/>
          <a:p>
            <a:r>
              <a:rPr lang="en-US" dirty="0"/>
              <a:t>a plasma HCO</a:t>
            </a:r>
            <a:r>
              <a:rPr lang="en-US" baseline="-25000" dirty="0"/>
              <a:t>3</a:t>
            </a:r>
            <a:r>
              <a:rPr lang="en-US" baseline="30000" dirty="0"/>
              <a:t>–</a:t>
            </a:r>
            <a:r>
              <a:rPr lang="en-US" dirty="0"/>
              <a:t> &lt;18 mmol/L is now diagnostic of DKA (previously, the cut-off was 15 mmol/L)</a:t>
            </a:r>
          </a:p>
          <a:p>
            <a:r>
              <a:rPr lang="en-US" dirty="0"/>
              <a:t>more-aggressive fluid boluses are suggested at the start of therapy:</a:t>
            </a:r>
          </a:p>
          <a:p>
            <a:pPr lvl="1"/>
            <a:r>
              <a:rPr lang="en-US" dirty="0"/>
              <a:t>most patients with DKA should receive a 20-mL/kg bolus of normal saline over 30 min at the initiation of treatment</a:t>
            </a:r>
          </a:p>
          <a:p>
            <a:pPr lvl="1"/>
            <a:r>
              <a:rPr lang="en-US" dirty="0"/>
              <a:t>repeated 20-mL/kg boluses may be required for circulatory compromise</a:t>
            </a:r>
          </a:p>
          <a:p>
            <a:r>
              <a:rPr lang="en-US" dirty="0"/>
              <a:t>notation is added not to begin KCl unless patient is urinating and has plasma K</a:t>
            </a:r>
            <a:r>
              <a:rPr lang="en-US" baseline="30000" dirty="0"/>
              <a:t>+</a:t>
            </a:r>
            <a:r>
              <a:rPr lang="en-US" dirty="0"/>
              <a:t> ≤5.5 mmol/L</a:t>
            </a:r>
          </a:p>
          <a:p>
            <a:r>
              <a:rPr lang="en-US" dirty="0"/>
              <a:t>notation is added not to begin insulin unless plasma K</a:t>
            </a:r>
            <a:r>
              <a:rPr lang="en-US" baseline="30000" dirty="0"/>
              <a:t>+</a:t>
            </a:r>
            <a:r>
              <a:rPr lang="en-US" dirty="0"/>
              <a:t> ≥3.5 mmol/L</a:t>
            </a:r>
          </a:p>
          <a:p>
            <a:r>
              <a:rPr lang="en-US" dirty="0"/>
              <a:t>an insulin infusion rate of 0.05 U/kg/h is suggested when pH &gt;7.15</a:t>
            </a:r>
            <a:endParaRPr lang="en-CA" dirty="0"/>
          </a:p>
        </p:txBody>
      </p:sp>
      <p:sp>
        <p:nvSpPr>
          <p:cNvPr id="4" name="Slide Number Placeholder 3">
            <a:extLst>
              <a:ext uri="{FF2B5EF4-FFF2-40B4-BE49-F238E27FC236}">
                <a16:creationId xmlns:a16="http://schemas.microsoft.com/office/drawing/2014/main" id="{F804867C-012D-439A-B467-56018742994B}"/>
              </a:ext>
            </a:extLst>
          </p:cNvPr>
          <p:cNvSpPr>
            <a:spLocks noGrp="1"/>
          </p:cNvSpPr>
          <p:nvPr>
            <p:ph type="sldNum" sz="quarter" idx="12"/>
          </p:nvPr>
        </p:nvSpPr>
        <p:spPr/>
        <p:txBody>
          <a:bodyPr/>
          <a:lstStyle/>
          <a:p>
            <a:fld id="{66642F57-CEBD-40E4-87A8-FD409F1E3EAC}" type="slidenum">
              <a:rPr lang="en-CA" smtClean="0"/>
              <a:pPr/>
              <a:t>7</a:t>
            </a:fld>
            <a:endParaRPr lang="en-CA"/>
          </a:p>
        </p:txBody>
      </p:sp>
    </p:spTree>
    <p:extLst>
      <p:ext uri="{BB962C8B-B14F-4D97-AF65-F5344CB8AC3E}">
        <p14:creationId xmlns:p14="http://schemas.microsoft.com/office/powerpoint/2010/main" val="185921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BC9F130D-1260-4DDD-8482-91C922E6C435}"/>
              </a:ext>
            </a:extLst>
          </p:cNvPr>
          <p:cNvSpPr txBox="1">
            <a:spLocks noGrp="1" noChangeArrowheads="1"/>
          </p:cNvSpPr>
          <p:nvPr/>
        </p:nvSpPr>
        <p:spPr bwMode="auto">
          <a:xfrm>
            <a:off x="2197100" y="6248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2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US" altLang="en-US" sz="1400" i="1" u="none"/>
              <a:t>Pediatric Diabetes</a:t>
            </a:r>
            <a:r>
              <a:rPr lang="en-US" altLang="en-US" sz="1400" u="none"/>
              <a:t> 2014;15(Suppl 20):154–179</a:t>
            </a:r>
          </a:p>
        </p:txBody>
      </p:sp>
      <p:sp>
        <p:nvSpPr>
          <p:cNvPr id="18435" name="Rectangle 6">
            <a:extLst>
              <a:ext uri="{FF2B5EF4-FFF2-40B4-BE49-F238E27FC236}">
                <a16:creationId xmlns:a16="http://schemas.microsoft.com/office/drawing/2014/main" id="{10C3B34E-4682-4CE9-AAF6-B61CC8583D2E}"/>
              </a:ext>
            </a:extLst>
          </p:cNvPr>
          <p:cNvSpPr>
            <a:spLocks noGrp="1" noChangeArrowheads="1"/>
          </p:cNvSpPr>
          <p:nvPr>
            <p:ph type="title"/>
          </p:nvPr>
        </p:nvSpPr>
        <p:spPr/>
        <p:txBody>
          <a:bodyPr/>
          <a:lstStyle/>
          <a:p>
            <a:pPr eaLnBrk="1" hangingPunct="1"/>
            <a:r>
              <a:rPr lang="en-US" altLang="en-US" dirty="0"/>
              <a:t>DKA PROTOCOLS: DISCLAIMER</a:t>
            </a:r>
          </a:p>
        </p:txBody>
      </p:sp>
      <p:sp>
        <p:nvSpPr>
          <p:cNvPr id="18436" name="Rectangle 7">
            <a:extLst>
              <a:ext uri="{FF2B5EF4-FFF2-40B4-BE49-F238E27FC236}">
                <a16:creationId xmlns:a16="http://schemas.microsoft.com/office/drawing/2014/main" id="{6655D721-4111-4DD9-B81C-F8FFDD4A5748}"/>
              </a:ext>
            </a:extLst>
          </p:cNvPr>
          <p:cNvSpPr>
            <a:spLocks noGrp="1" noChangeArrowheads="1"/>
          </p:cNvSpPr>
          <p:nvPr>
            <p:ph idx="1"/>
          </p:nvPr>
        </p:nvSpPr>
        <p:spPr/>
        <p:txBody>
          <a:bodyPr/>
          <a:lstStyle/>
          <a:p>
            <a:pPr eaLnBrk="1" hangingPunct="1"/>
            <a:r>
              <a:rPr lang="en-US" altLang="en-US" b="1" dirty="0"/>
              <a:t>no</a:t>
            </a:r>
            <a:r>
              <a:rPr lang="en-US" altLang="en-US" dirty="0"/>
              <a:t> DKA protocol has been shown to eliminate the risk of cerebral injury</a:t>
            </a:r>
          </a:p>
          <a:p>
            <a:pPr eaLnBrk="1" hangingPunct="1"/>
            <a:r>
              <a:rPr lang="en-US" altLang="en-US" dirty="0"/>
              <a:t>current gold standard: ISPAD </a:t>
            </a:r>
            <a:r>
              <a:rPr lang="en-US" altLang="en-US" i="1" dirty="0"/>
              <a:t>Clinical Practice Consensus Guidelines 2022</a:t>
            </a:r>
          </a:p>
          <a:p>
            <a:pPr eaLnBrk="1" hangingPunct="1"/>
            <a:r>
              <a:rPr lang="en-US" altLang="en-US" dirty="0"/>
              <a:t>guidelines should not replace intelligent thought and should be tailored to meet the needs of each individual patient</a:t>
            </a:r>
          </a:p>
          <a:p>
            <a:pPr eaLnBrk="1" hangingPunct="1"/>
            <a:r>
              <a:rPr lang="en-US" altLang="en-US" dirty="0"/>
              <a:t>involve Pediatric Endocrinology early!</a:t>
            </a:r>
          </a:p>
        </p:txBody>
      </p:sp>
      <p:sp>
        <p:nvSpPr>
          <p:cNvPr id="6" name="Slide Number Placeholder 5">
            <a:extLst>
              <a:ext uri="{FF2B5EF4-FFF2-40B4-BE49-F238E27FC236}">
                <a16:creationId xmlns:a16="http://schemas.microsoft.com/office/drawing/2014/main" id="{1005C541-CB68-4FEB-B679-59B8FD575240}"/>
              </a:ext>
            </a:extLst>
          </p:cNvPr>
          <p:cNvSpPr>
            <a:spLocks noGrp="1"/>
          </p:cNvSpPr>
          <p:nvPr>
            <p:ph type="sldNum" sz="quarter" idx="12"/>
          </p:nvPr>
        </p:nvSpPr>
        <p:spPr/>
        <p:txBody>
          <a:bodyPr/>
          <a:lstStyle/>
          <a:p>
            <a:fld id="{66642F57-CEBD-40E4-87A8-FD409F1E3EAC}" type="slidenum">
              <a:rPr lang="en-CA" smtClean="0"/>
              <a:pPr/>
              <a:t>8</a:t>
            </a:fld>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9BA0-70A4-49B7-A4A5-246063B84BB9}"/>
              </a:ext>
            </a:extLst>
          </p:cNvPr>
          <p:cNvSpPr>
            <a:spLocks noGrp="1"/>
          </p:cNvSpPr>
          <p:nvPr>
            <p:ph type="title"/>
          </p:nvPr>
        </p:nvSpPr>
        <p:spPr/>
        <p:txBody>
          <a:bodyPr/>
          <a:lstStyle/>
          <a:p>
            <a:r>
              <a:rPr lang="en-CA" dirty="0"/>
              <a:t>ISPAD 2022</a:t>
            </a:r>
          </a:p>
        </p:txBody>
      </p:sp>
      <p:sp>
        <p:nvSpPr>
          <p:cNvPr id="3" name="Slide Number Placeholder 2">
            <a:extLst>
              <a:ext uri="{FF2B5EF4-FFF2-40B4-BE49-F238E27FC236}">
                <a16:creationId xmlns:a16="http://schemas.microsoft.com/office/drawing/2014/main" id="{E7A3E596-B62F-4CFD-A06D-271E6D7B85EA}"/>
              </a:ext>
            </a:extLst>
          </p:cNvPr>
          <p:cNvSpPr>
            <a:spLocks noGrp="1"/>
          </p:cNvSpPr>
          <p:nvPr>
            <p:ph type="sldNum" sz="quarter" idx="12"/>
          </p:nvPr>
        </p:nvSpPr>
        <p:spPr/>
        <p:txBody>
          <a:bodyPr/>
          <a:lstStyle/>
          <a:p>
            <a:fld id="{66642F57-CEBD-40E4-87A8-FD409F1E3EAC}" type="slidenum">
              <a:rPr lang="en-CA" smtClean="0"/>
              <a:pPr/>
              <a:t>9</a:t>
            </a:fld>
            <a:endParaRPr lang="en-CA"/>
          </a:p>
        </p:txBody>
      </p:sp>
      <p:sp>
        <p:nvSpPr>
          <p:cNvPr id="4" name="Footer Placeholder 3">
            <a:extLst>
              <a:ext uri="{FF2B5EF4-FFF2-40B4-BE49-F238E27FC236}">
                <a16:creationId xmlns:a16="http://schemas.microsoft.com/office/drawing/2014/main" id="{1C28DFE6-D2F1-4BE0-B58E-49F80692E145}"/>
              </a:ext>
            </a:extLst>
          </p:cNvPr>
          <p:cNvSpPr>
            <a:spLocks noGrp="1"/>
          </p:cNvSpPr>
          <p:nvPr>
            <p:ph type="ftr" sz="quarter" idx="11"/>
          </p:nvPr>
        </p:nvSpPr>
        <p:spPr/>
        <p:txBody>
          <a:bodyPr/>
          <a:lstStyle/>
          <a:p>
            <a:pPr>
              <a:defRPr/>
            </a:pPr>
            <a:r>
              <a:rPr lang="pt-BR" i="1" dirty="0"/>
              <a:t>Pediatric Diabetes </a:t>
            </a:r>
            <a:r>
              <a:rPr lang="pt-BR" dirty="0"/>
              <a:t>2022;23(7):835–856</a:t>
            </a:r>
            <a:endParaRPr lang="en-US" dirty="0"/>
          </a:p>
        </p:txBody>
      </p:sp>
      <p:pic>
        <p:nvPicPr>
          <p:cNvPr id="6" name="Picture 5" descr="Text&#10;&#10;Description automatically generated">
            <a:extLst>
              <a:ext uri="{FF2B5EF4-FFF2-40B4-BE49-F238E27FC236}">
                <a16:creationId xmlns:a16="http://schemas.microsoft.com/office/drawing/2014/main" id="{A36BAEB9-A238-D903-982A-20E8FFA12E2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29400" y="228600"/>
            <a:ext cx="4521948" cy="5943600"/>
          </a:xfrm>
          <a:prstGeom prst="rect">
            <a:avLst/>
          </a:prstGeom>
          <a:ln w="19050">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8E6CB98D40FF9B4CB0271192DA214C5D00C232EB5A6389A3459C2213A3D9760B3E" ma:contentTypeVersion="6" ma:contentTypeDescription="Create a new document." ma:contentTypeScope="" ma:versionID="29c75ae729e943ebf081a2f6734f4dfe">
  <xsd:schema xmlns:xsd="http://www.w3.org/2001/XMLSchema" xmlns:xs="http://www.w3.org/2001/XMLSchema" xmlns:p="http://schemas.microsoft.com/office/2006/metadata/properties" xmlns:ns2="26dbe106-944e-4fd6-9021-c9d90b7288fc" xmlns:ns3="4de64c37-ebdf-406a-9f1b-af099cf715f4" targetNamespace="http://schemas.microsoft.com/office/2006/metadata/properties" ma:root="true" ma:fieldsID="ccb8014d0ab65e001f3e1318711a50a1" ns2:_="" ns3:_="">
    <xsd:import namespace="26dbe106-944e-4fd6-9021-c9d90b7288fc"/>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be106-944e-4fd6-9021-c9d90b7288fc"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fieldId="{d54dd449-c2c5-4af8-9444-c3906a20b699}" ma:taxonomyMulti="true" ma:sspId="e5481489-1c4e-4a78-9d25-61807e18e714" ma:termSetId="d477b736-22e1-4c03-907d-7fbde261d4d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9f57bd62-c4a3-4766-bbc7-05d4198744fa}" ma:internalName="TaxCatchAll" ma:showField="CatchAllData" ma:web="26dbe106-944e-4fd6-9021-c9d90b7288f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f57bd62-c4a3-4766-bbc7-05d4198744fa}" ma:internalName="TaxCatchAllLabel" ma:readOnly="true" ma:showField="CatchAllDataLabel" ma:web="26dbe106-944e-4fd6-9021-c9d90b7288fc">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Description xmlns="4de64c37-ebdf-406a-9f1b-af099cf715f4" xsi:nil="true"/>
    <Audience1 xmlns="4de64c37-ebdf-406a-9f1b-af099cf715f4"/>
    <_dlc_DocId xmlns="26dbe106-944e-4fd6-9021-c9d90b7288fc">BCCH-24-369</_dlc_DocId>
    <d54dd449c2c54af89444c3906a20b699 xmlns="26dbe106-944e-4fd6-9021-c9d90b7288fc">
      <Terms xmlns="http://schemas.microsoft.com/office/infopath/2007/PartnerControls"/>
    </d54dd449c2c54af89444c3906a20b699>
    <k05366dfea714127ab8826af69afb524 xmlns="26dbe106-944e-4fd6-9021-c9d90b7288fc">
      <Terms xmlns="http://schemas.microsoft.com/office/infopath/2007/PartnerControls"/>
    </k05366dfea714127ab8826af69afb524>
    <DocumentLanguage xmlns="4de64c37-ebdf-406a-9f1b-af099cf715f4" xsi:nil="true"/>
    <TaxCatchAll xmlns="26dbe106-944e-4fd6-9021-c9d90b7288fc"/>
    <_dlc_DocIdUrl xmlns="26dbe106-944e-4fd6-9021-c9d90b7288fc">
      <Url>https://editbcch.phsa.ca/endocrinology-diabetes-site/_layouts/15/DocIdRedir.aspx?ID=BCCH-24-369</Url>
      <Description>BCCH-24-369</Description>
    </_dlc_DocIdUrl>
  </documentManagement>
</p:properties>
</file>

<file path=customXml/itemProps1.xml><?xml version="1.0" encoding="utf-8"?>
<ds:datastoreItem xmlns:ds="http://schemas.openxmlformats.org/officeDocument/2006/customXml" ds:itemID="{705643C1-AD1D-45C1-B9C5-34D3CFD2202E}"/>
</file>

<file path=customXml/itemProps2.xml><?xml version="1.0" encoding="utf-8"?>
<ds:datastoreItem xmlns:ds="http://schemas.openxmlformats.org/officeDocument/2006/customXml" ds:itemID="{1C90A9A3-5A06-4BC5-9F42-46DE50F3376A}"/>
</file>

<file path=customXml/itemProps3.xml><?xml version="1.0" encoding="utf-8"?>
<ds:datastoreItem xmlns:ds="http://schemas.openxmlformats.org/officeDocument/2006/customXml" ds:itemID="{EA349796-27AD-4B4D-9547-8F4D5D88BE3D}"/>
</file>

<file path=customXml/itemProps4.xml><?xml version="1.0" encoding="utf-8"?>
<ds:datastoreItem xmlns:ds="http://schemas.openxmlformats.org/officeDocument/2006/customXml" ds:itemID="{4B4C641F-97A9-4FF0-964B-07F77328D248}"/>
</file>

<file path=docProps/app.xml><?xml version="1.0" encoding="utf-8"?>
<Properties xmlns="http://schemas.openxmlformats.org/officeDocument/2006/extended-properties" xmlns:vt="http://schemas.openxmlformats.org/officeDocument/2006/docPropsVTypes">
  <Template/>
  <TotalTime>12796</TotalTime>
  <Words>2734</Words>
  <Application>Microsoft Office PowerPoint</Application>
  <PresentationFormat>Widescreen</PresentationFormat>
  <Paragraphs>388</Paragraphs>
  <Slides>49</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49</vt:i4>
      </vt:variant>
      <vt:variant>
        <vt:lpstr>Custom Shows</vt:lpstr>
      </vt:variant>
      <vt:variant>
        <vt:i4>2</vt:i4>
      </vt:variant>
    </vt:vector>
  </HeadingPairs>
  <TitlesOfParts>
    <vt:vector size="59" baseType="lpstr">
      <vt:lpstr>Arial</vt:lpstr>
      <vt:lpstr>Calibri</vt:lpstr>
      <vt:lpstr>Courier New</vt:lpstr>
      <vt:lpstr>Mead Bold</vt:lpstr>
      <vt:lpstr>Open Sans</vt:lpstr>
      <vt:lpstr>Times New Roman</vt:lpstr>
      <vt:lpstr>Wingdings</vt:lpstr>
      <vt:lpstr>Office Theme</vt:lpstr>
      <vt:lpstr>DIABETIC KETOACIDOSIS PROTOCOL</vt:lpstr>
      <vt:lpstr>DIAGNOSIS OF DKA</vt:lpstr>
      <vt:lpstr>SEVERITY OF DKA</vt:lpstr>
      <vt:lpstr>DKA: PATHOPHYSIOLOGY</vt:lpstr>
      <vt:lpstr>RATIONALE FOR 2024 REVISION</vt:lpstr>
      <vt:lpstr>DKA PROTOCOL 2024: GENERAL PRINCIPLES</vt:lpstr>
      <vt:lpstr>MODIFICATIONS FROM 2019 PROTOCOL</vt:lpstr>
      <vt:lpstr>DKA PROTOCOLS: DISCLAIMER</vt:lpstr>
      <vt:lpstr>ISPAD 2022</vt:lpstr>
      <vt:lpstr>TREKK 2023</vt:lpstr>
      <vt:lpstr>DIABETES CANADA 2018</vt:lpstr>
      <vt:lpstr>2024 BCCH DKA PROTOCOL</vt:lpstr>
      <vt:lpstr>2024 BCCH DKA PROTOCOL</vt:lpstr>
      <vt:lpstr>2024 BCCH DKA PROTOCOL – FILLABLE</vt:lpstr>
      <vt:lpstr>DKA MEDICAL DOCUMENTS</vt:lpstr>
      <vt:lpstr>SAMPLE PRESCRIBER ORDERS FOR DKA</vt:lpstr>
      <vt:lpstr>DKA NURSING DOCUMENTS</vt:lpstr>
      <vt:lpstr>BCCH DKA PROTOCOL 2024: TIMELINE</vt:lpstr>
      <vt:lpstr>INITIAL ER MANAGEMENT</vt:lpstr>
      <vt:lpstr>EVALUATING DEHYDRATION</vt:lpstr>
      <vt:lpstr>ESTIMATING DEHYDRATION (% body weight)</vt:lpstr>
      <vt:lpstr>CAUTIONS IN APPROACH</vt:lpstr>
      <vt:lpstr>BCCH PROTOCOL: 1st 20–30 MINUTES</vt:lpstr>
      <vt:lpstr>BCCH PROTOCOL: 30 MINUTES–36 HOURS</vt:lpstr>
      <vt:lpstr>BCCH PROTOCOL: 30 MINUTES–36 HOURS</vt:lpstr>
      <vt:lpstr>“TWO-BAG” METHOD</vt:lpstr>
      <vt:lpstr>BCCH PROTOCOL: 30 MINUTES–36 HOURS</vt:lpstr>
      <vt:lpstr>BCCH PROTOCOL: 30 MINUTES–36 HOURS</vt:lpstr>
      <vt:lpstr>ONGOING MONITORING</vt:lpstr>
      <vt:lpstr>URINE vs BLOOD KETONES</vt:lpstr>
      <vt:lpstr>FALL IN BLOOD VS. URINE KETONES IN DKA</vt:lpstr>
      <vt:lpstr>ACUTE KIDNEY INJURY</vt:lpstr>
      <vt:lpstr>MECHANISMS OF CEREBRAL INJURY</vt:lpstr>
      <vt:lpstr>CEREBRAL INJURY: MORTALITY</vt:lpstr>
      <vt:lpstr>BASELINE RISK FACTORS FOR CI</vt:lpstr>
      <vt:lpstr>TREATMENT-RELATED RISK FACTORS FOR CI</vt:lpstr>
      <vt:lpstr>CEREBRAL INJURY: DIAGNOSIS 1</vt:lpstr>
      <vt:lpstr>CEREBRAL INJURY: DIAGNOSIS 2</vt:lpstr>
      <vt:lpstr>CEREBRAL INJURY: TREATMENT</vt:lpstr>
      <vt:lpstr>OTHER COMPLICATIONS OF DKA</vt:lpstr>
      <vt:lpstr>HYPERGLYCEMIC HYPEROSMOLAR STATE</vt:lpstr>
      <vt:lpstr>HHS vs. DKA</vt:lpstr>
      <vt:lpstr>TREATING HHS</vt:lpstr>
      <vt:lpstr>ISPAD HHS ALGORITHM</vt:lpstr>
      <vt:lpstr>CPEG HHS ALGORITHM 2023</vt:lpstr>
      <vt:lpstr>RECURRENT DKA</vt:lpstr>
      <vt:lpstr>DKA PREVENTION (BC PEDIATRIC SOCIETY)</vt:lpstr>
      <vt:lpstr>EDU WEBSITE</vt:lpstr>
      <vt:lpstr>REFERENCES</vt:lpstr>
      <vt:lpstr>Talk for EMS</vt:lpstr>
      <vt:lpstr>Talk for 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L. Metzger, MD</dc:creator>
  <cp:lastModifiedBy>Metzger Daniel [CWBC]</cp:lastModifiedBy>
  <cp:revision>504</cp:revision>
  <cp:lastPrinted>2018-09-19T19:14:06Z</cp:lastPrinted>
  <dcterms:created xsi:type="dcterms:W3CDTF">2009-11-10T14:40:04Z</dcterms:created>
  <dcterms:modified xsi:type="dcterms:W3CDTF">2024-10-01T21:39:35Z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TC103368111033</vt:lpwstr>
  </property>
  <property fmtid="{D5CDD505-2E9C-101B-9397-08002B2CF9AE}" pid="3" name="ContentTypeId">
    <vt:lpwstr>0x0101008E6CB98D40FF9B4CB0271192DA214C5D00C232EB5A6389A3459C2213A3D9760B3E</vt:lpwstr>
  </property>
  <property fmtid="{D5CDD505-2E9C-101B-9397-08002B2CF9AE}" pid="4" name="ResourceCategory">
    <vt:lpwstr/>
  </property>
  <property fmtid="{D5CDD505-2E9C-101B-9397-08002B2CF9AE}" pid="5" name="ResourceType">
    <vt:lpwstr/>
  </property>
  <property fmtid="{D5CDD505-2E9C-101B-9397-08002B2CF9AE}" pid="6" name="_dlc_DocIdItemGuid">
    <vt:lpwstr>53e4c310-fc49-4ffc-ab5b-8989a514637f</vt:lpwstr>
  </property>
</Properties>
</file>